
<file path=[Content_Types].xml><?xml version="1.0" encoding="utf-8"?>
<Types xmlns="http://schemas.openxmlformats.org/package/2006/content-types">
  <Default Extension="emf" ContentType="image/x-emf"/>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25"/>
  </p:notesMasterIdLst>
  <p:sldIdLst>
    <p:sldId id="256" r:id="rId2"/>
    <p:sldId id="304" r:id="rId3"/>
    <p:sldId id="325" r:id="rId4"/>
    <p:sldId id="305" r:id="rId5"/>
    <p:sldId id="308" r:id="rId6"/>
    <p:sldId id="322" r:id="rId7"/>
    <p:sldId id="306" r:id="rId8"/>
    <p:sldId id="309" r:id="rId9"/>
    <p:sldId id="310" r:id="rId10"/>
    <p:sldId id="326" r:id="rId11"/>
    <p:sldId id="327" r:id="rId12"/>
    <p:sldId id="328" r:id="rId13"/>
    <p:sldId id="314" r:id="rId14"/>
    <p:sldId id="331" r:id="rId15"/>
    <p:sldId id="315" r:id="rId16"/>
    <p:sldId id="324" r:id="rId17"/>
    <p:sldId id="319" r:id="rId18"/>
    <p:sldId id="317" r:id="rId19"/>
    <p:sldId id="329" r:id="rId20"/>
    <p:sldId id="330" r:id="rId21"/>
    <p:sldId id="321" r:id="rId22"/>
    <p:sldId id="320" r:id="rId23"/>
    <p:sldId id="263" r:id="rId24"/>
  </p:sldIdLst>
  <p:sldSz cx="9144000" cy="5143500" type="screen16x9"/>
  <p:notesSz cx="6858000" cy="9144000"/>
  <p:defaultTextStyle>
    <a:defPPr marL="0" marR="0" indent="0" algn="l" defTabSz="342900" rtl="0" fontAlgn="auto" latinLnBrk="1" hangingPunct="0">
      <a:lnSpc>
        <a:spcPct val="100000"/>
      </a:lnSpc>
      <a:spcBef>
        <a:spcPts val="0"/>
      </a:spcBef>
      <a:spcAft>
        <a:spcPts val="0"/>
      </a:spcAft>
      <a:buClrTx/>
      <a:buSzTx/>
      <a:buFontTx/>
      <a:buNone/>
      <a:tabLst/>
      <a:defRPr kumimoji="0" sz="675" b="0" i="0" u="none" strike="noStrike" cap="none" spc="0" normalizeH="0" baseline="0">
        <a:ln>
          <a:noFill/>
        </a:ln>
        <a:solidFill>
          <a:srgbClr val="000000"/>
        </a:solidFill>
        <a:effectLst/>
        <a:uFillTx/>
      </a:defRPr>
    </a:defPPr>
    <a:lvl1pPr marL="0" marR="0" indent="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1pPr>
    <a:lvl2pPr marL="0" marR="0" indent="8572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2pPr>
    <a:lvl3pPr marL="0" marR="0" indent="17145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3pPr>
    <a:lvl4pPr marL="0" marR="0" indent="25717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4pPr>
    <a:lvl5pPr marL="0" marR="0" indent="34290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5pPr>
    <a:lvl6pPr marL="0" marR="0" indent="42862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6pPr>
    <a:lvl7pPr marL="0" marR="0" indent="51435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7pPr>
    <a:lvl8pPr marL="0" marR="0" indent="600075"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8pPr>
    <a:lvl9pPr marL="0" marR="0" indent="685800" algn="ctr" defTabSz="308074" rtl="0" fontAlgn="auto" latinLnBrk="0" hangingPunct="0">
      <a:lnSpc>
        <a:spcPct val="100000"/>
      </a:lnSpc>
      <a:spcBef>
        <a:spcPts val="0"/>
      </a:spcBef>
      <a:spcAft>
        <a:spcPts val="0"/>
      </a:spcAft>
      <a:buClrTx/>
      <a:buSzTx/>
      <a:buFontTx/>
      <a:buNone/>
      <a:tabLst/>
      <a:defRPr kumimoji="0" sz="1875" b="0" i="0" u="none" strike="noStrike" cap="none" spc="0" normalizeH="0" baseline="0">
        <a:ln>
          <a:noFill/>
        </a:ln>
        <a:solidFill>
          <a:srgbClr val="000000"/>
        </a:solidFill>
        <a:effectLst/>
        <a:uFillTx/>
        <a:latin typeface="+mj-lt"/>
        <a:ea typeface="+mj-ea"/>
        <a:cs typeface="+mj-cs"/>
        <a:sym typeface="Helvetica Light"/>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533" autoAdjust="0"/>
  </p:normalViewPr>
  <p:slideViewPr>
    <p:cSldViewPr>
      <p:cViewPr varScale="1">
        <p:scale>
          <a:sx n="63" d="100"/>
          <a:sy n="63" d="100"/>
        </p:scale>
        <p:origin x="77" y="54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8" name="Shape 48"/>
          <p:cNvSpPr>
            <a:spLocks noGrp="1" noRot="1" noChangeAspect="1"/>
          </p:cNvSpPr>
          <p:nvPr>
            <p:ph type="sldImg"/>
          </p:nvPr>
        </p:nvSpPr>
        <p:spPr>
          <a:xfrm>
            <a:off x="381000" y="685800"/>
            <a:ext cx="6096000" cy="3429000"/>
          </a:xfrm>
          <a:prstGeom prst="rect">
            <a:avLst/>
          </a:prstGeom>
        </p:spPr>
        <p:txBody>
          <a:bodyPr/>
          <a:lstStyle/>
          <a:p>
            <a:endParaRPr/>
          </a:p>
        </p:txBody>
      </p:sp>
      <p:sp>
        <p:nvSpPr>
          <p:cNvPr id="49" name="Shape 4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166211256"/>
      </p:ext>
    </p:extLst>
  </p:cSld>
  <p:clrMap bg1="lt1" tx1="dk1" bg2="lt2" tx2="dk2" accent1="accent1" accent2="accent2" accent3="accent3" accent4="accent4" accent5="accent5" accent6="accent6" hlink="hlink" folHlink="folHlink"/>
  <p:notesStyle>
    <a:lvl1pPr defTabSz="171450" latinLnBrk="0">
      <a:lnSpc>
        <a:spcPct val="117999"/>
      </a:lnSpc>
      <a:defRPr sz="825">
        <a:latin typeface="Helvetica Neue"/>
        <a:ea typeface="Helvetica Neue"/>
        <a:cs typeface="Helvetica Neue"/>
        <a:sym typeface="Helvetica Neue"/>
      </a:defRPr>
    </a:lvl1pPr>
    <a:lvl2pPr indent="85725" defTabSz="171450" latinLnBrk="0">
      <a:lnSpc>
        <a:spcPct val="117999"/>
      </a:lnSpc>
      <a:defRPr sz="825">
        <a:latin typeface="Helvetica Neue"/>
        <a:ea typeface="Helvetica Neue"/>
        <a:cs typeface="Helvetica Neue"/>
        <a:sym typeface="Helvetica Neue"/>
      </a:defRPr>
    </a:lvl2pPr>
    <a:lvl3pPr indent="171450" defTabSz="171450" latinLnBrk="0">
      <a:lnSpc>
        <a:spcPct val="117999"/>
      </a:lnSpc>
      <a:defRPr sz="825">
        <a:latin typeface="Helvetica Neue"/>
        <a:ea typeface="Helvetica Neue"/>
        <a:cs typeface="Helvetica Neue"/>
        <a:sym typeface="Helvetica Neue"/>
      </a:defRPr>
    </a:lvl3pPr>
    <a:lvl4pPr indent="257175" defTabSz="171450" latinLnBrk="0">
      <a:lnSpc>
        <a:spcPct val="117999"/>
      </a:lnSpc>
      <a:defRPr sz="825">
        <a:latin typeface="Helvetica Neue"/>
        <a:ea typeface="Helvetica Neue"/>
        <a:cs typeface="Helvetica Neue"/>
        <a:sym typeface="Helvetica Neue"/>
      </a:defRPr>
    </a:lvl4pPr>
    <a:lvl5pPr indent="342900" defTabSz="171450" latinLnBrk="0">
      <a:lnSpc>
        <a:spcPct val="117999"/>
      </a:lnSpc>
      <a:defRPr sz="825">
        <a:latin typeface="Helvetica Neue"/>
        <a:ea typeface="Helvetica Neue"/>
        <a:cs typeface="Helvetica Neue"/>
        <a:sym typeface="Helvetica Neue"/>
      </a:defRPr>
    </a:lvl5pPr>
    <a:lvl6pPr indent="428625" defTabSz="171450" latinLnBrk="0">
      <a:lnSpc>
        <a:spcPct val="117999"/>
      </a:lnSpc>
      <a:defRPr sz="825">
        <a:latin typeface="Helvetica Neue"/>
        <a:ea typeface="Helvetica Neue"/>
        <a:cs typeface="Helvetica Neue"/>
        <a:sym typeface="Helvetica Neue"/>
      </a:defRPr>
    </a:lvl6pPr>
    <a:lvl7pPr indent="514350" defTabSz="171450" latinLnBrk="0">
      <a:lnSpc>
        <a:spcPct val="117999"/>
      </a:lnSpc>
      <a:defRPr sz="825">
        <a:latin typeface="Helvetica Neue"/>
        <a:ea typeface="Helvetica Neue"/>
        <a:cs typeface="Helvetica Neue"/>
        <a:sym typeface="Helvetica Neue"/>
      </a:defRPr>
    </a:lvl7pPr>
    <a:lvl8pPr indent="600075" defTabSz="171450" latinLnBrk="0">
      <a:lnSpc>
        <a:spcPct val="117999"/>
      </a:lnSpc>
      <a:defRPr sz="825">
        <a:latin typeface="Helvetica Neue"/>
        <a:ea typeface="Helvetica Neue"/>
        <a:cs typeface="Helvetica Neue"/>
        <a:sym typeface="Helvetica Neue"/>
      </a:defRPr>
    </a:lvl8pPr>
    <a:lvl9pPr indent="685800" defTabSz="171450" latinLnBrk="0">
      <a:lnSpc>
        <a:spcPct val="117999"/>
      </a:lnSpc>
      <a:defRPr sz="825">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Tree>
    <p:extLst>
      <p:ext uri="{BB962C8B-B14F-4D97-AF65-F5344CB8AC3E}">
        <p14:creationId xmlns:p14="http://schemas.microsoft.com/office/powerpoint/2010/main" val="36372243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В формуле энтальпии смешения отмечены голубым цветом кристаллохимические</a:t>
            </a:r>
            <a:r>
              <a:rPr lang="ru-RU" sz="900" baseline="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величины, которые являются или табличными или рассчитываются на основании табличных. </a:t>
            </a: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На основании данной формулы строится график термодинамической функции смешения.</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Оптимизация коэффициентов данной формулы, а именно радиусов и </a:t>
            </a:r>
            <a:r>
              <a:rPr lang="ru-RU" sz="900" dirty="0" err="1">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электроотрицательностей</a:t>
            </a: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химических элементов, производится методом градиентной минимизации</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38123656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171450" rtl="0" eaLnBrk="1" fontAlgn="auto" latinLnBrk="0" hangingPunct="1">
              <a:lnSpc>
                <a:spcPct val="117999"/>
              </a:lnSpc>
              <a:spcBef>
                <a:spcPts val="0"/>
              </a:spcBef>
              <a:spcAft>
                <a:spcPts val="0"/>
              </a:spcAft>
              <a:buClrTx/>
              <a:buSzTx/>
              <a:buFontTx/>
              <a:buNone/>
              <a:tabLst/>
              <a:defRPr/>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В формулу энергии, на основании которой рассчитывается  критическая температура распада твердых растворов, входят те же самые изменяемые величины </a:t>
            </a:r>
            <a:r>
              <a:rPr lang="en-US" sz="900" kern="0" dirty="0">
                <a:solidFill>
                  <a:srgbClr val="0070C0"/>
                </a:solidFill>
                <a:latin typeface="Arial" pitchFamily="34" charset="0"/>
                <a:ea typeface="Calibri" panose="020F0502020204030204" pitchFamily="34" charset="0"/>
              </a:rPr>
              <a:t>c</a:t>
            </a:r>
            <a:r>
              <a:rPr lang="ru-RU" sz="900" kern="0" dirty="0">
                <a:solidFill>
                  <a:srgbClr val="0070C0"/>
                </a:solidFill>
                <a:latin typeface="Arial" pitchFamily="34" charset="0"/>
                <a:ea typeface="Calibri" panose="020F0502020204030204" pitchFamily="34" charset="0"/>
              </a:rPr>
              <a:t> и Δ</a:t>
            </a:r>
            <a:r>
              <a:rPr lang="en-US" sz="900" kern="0" dirty="0">
                <a:solidFill>
                  <a:srgbClr val="0070C0"/>
                </a:solidFill>
                <a:latin typeface="Arial" pitchFamily="34" charset="0"/>
                <a:ea typeface="Calibri" panose="020F0502020204030204" pitchFamily="34" charset="0"/>
              </a:rPr>
              <a:t>R</a:t>
            </a:r>
            <a:r>
              <a:rPr lang="ru-RU" sz="900" kern="0" dirty="0">
                <a:solidFill>
                  <a:srgbClr val="0070C0"/>
                </a:solidFill>
                <a:latin typeface="Arial" pitchFamily="34" charset="0"/>
                <a:ea typeface="Calibri" panose="020F0502020204030204" pitchFamily="34" charset="0"/>
              </a:rPr>
              <a:t>/</a:t>
            </a:r>
            <a:r>
              <a:rPr lang="en-US" sz="900" kern="0" dirty="0" err="1">
                <a:solidFill>
                  <a:srgbClr val="0070C0"/>
                </a:solidFill>
                <a:latin typeface="Arial" pitchFamily="34" charset="0"/>
                <a:ea typeface="Calibri" panose="020F0502020204030204" pitchFamily="34" charset="0"/>
              </a:rPr>
              <a:t>R</a:t>
            </a:r>
            <a:r>
              <a:rPr lang="en-US" sz="900" kern="0" baseline="-25000" dirty="0" err="1">
                <a:solidFill>
                  <a:srgbClr val="0070C0"/>
                </a:solidFill>
                <a:latin typeface="Arial" pitchFamily="34" charset="0"/>
                <a:ea typeface="Calibri" panose="020F0502020204030204" pitchFamily="34" charset="0"/>
              </a:rPr>
              <a:t>min</a:t>
            </a:r>
            <a:r>
              <a:rPr lang="ru-RU" sz="900" kern="0" baseline="-25000" dirty="0">
                <a:solidFill>
                  <a:srgbClr val="0070C0"/>
                </a:solidFill>
                <a:latin typeface="Arial" pitchFamily="34" charset="0"/>
                <a:ea typeface="Calibri" panose="020F0502020204030204" pitchFamily="34" charset="0"/>
              </a:rPr>
              <a:t>, </a:t>
            </a:r>
            <a:r>
              <a:rPr lang="ru-RU" sz="900" kern="0" baseline="0" dirty="0">
                <a:solidFill>
                  <a:srgbClr val="0070C0"/>
                </a:solidFill>
                <a:latin typeface="Arial" pitchFamily="34" charset="0"/>
                <a:ea typeface="Calibri" panose="020F0502020204030204" pitchFamily="34" charset="0"/>
              </a:rPr>
              <a:t>которые встречались ранее в других формулах расчета</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1038575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171450" rtl="0" eaLnBrk="1" fontAlgn="auto" latinLnBrk="0" hangingPunct="1">
              <a:lnSpc>
                <a:spcPct val="117999"/>
              </a:lnSpc>
              <a:spcBef>
                <a:spcPts val="0"/>
              </a:spcBef>
              <a:spcAft>
                <a:spcPts val="0"/>
              </a:spcAft>
              <a:buClrTx/>
              <a:buSzTx/>
              <a:buFontTx/>
              <a:buNone/>
              <a:tabLst/>
              <a:defRPr/>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График купола распада строится</a:t>
            </a:r>
            <a:r>
              <a:rPr lang="ru-RU" sz="900" baseline="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a:t>
            </a: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на основе этих номограмм, показывающих зависимость отношения текущей температуры к критической и доли вещества в растворе. Оптимизация графика температуры проводится путем выбора ближайшей из представленных кривых к эксперименту при заданной критической температуре</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42013322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defTabSz="171450" eaLnBrk="1" fontAlgn="auto" latinLnBrk="0" hangingPunct="1">
              <a:lnSpc>
                <a:spcPct val="117999"/>
              </a:lnSpc>
              <a:spcBef>
                <a:spcPts val="0"/>
              </a:spcBef>
              <a:spcAft>
                <a:spcPts val="0"/>
              </a:spcAft>
              <a:buClrTx/>
              <a:buSzTx/>
              <a:buFontTx/>
              <a:buNone/>
              <a:tabLst/>
              <a:defRPr/>
            </a:pP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Приложение разработано на языке программирования </a:t>
            </a:r>
            <a:r>
              <a:rPr lang="en-US"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C</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в среде </a:t>
            </a:r>
            <a:r>
              <a:rPr lang="en-US"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Visual Studio</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с использованием </a:t>
            </a:r>
            <a:r>
              <a:rPr lang="en-US"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WPF</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данные по элементам, соединениям и системам хранятся в файлах формата </a:t>
            </a:r>
            <a:r>
              <a:rPr lang="en-US"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xml</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Для формирования отчетов была использована библиотека </a:t>
            </a:r>
            <a:r>
              <a:rPr lang="en-US" sz="1800" dirty="0" err="1">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ItextSharp</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Контроль версий программы осуществлялся через </a:t>
            </a:r>
            <a:r>
              <a:rPr lang="en-US" sz="1800" dirty="0" err="1">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github</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5090020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lnSpc>
                <a:spcPct val="107000"/>
              </a:lnSpc>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На этом слайде представлена диаграмма классов программы. В правой стороне находятся различные окна приложения, </a:t>
            </a:r>
            <a:r>
              <a:rPr lang="en-US" sz="1800" dirty="0">
                <a:effectLst/>
                <a:latin typeface="Calibri" panose="020F0502020204030204" pitchFamily="34" charset="0"/>
                <a:ea typeface="Calibri" panose="020F0502020204030204" pitchFamily="34" charset="0"/>
                <a:cs typeface="Times New Roman" panose="02020603050405020304" pitchFamily="18" charset="0"/>
              </a:rPr>
              <a:t>Collapse </a:t>
            </a:r>
            <a:r>
              <a:rPr lang="ru-RU" sz="1800" dirty="0">
                <a:effectLst/>
                <a:latin typeface="Calibri" panose="020F0502020204030204" pitchFamily="34" charset="0"/>
                <a:ea typeface="Calibri" panose="020F0502020204030204" pitchFamily="34" charset="0"/>
                <a:cs typeface="Times New Roman" panose="02020603050405020304" pitchFamily="18" charset="0"/>
              </a:rPr>
              <a:t>и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CollapseGraph</a:t>
            </a:r>
            <a:r>
              <a:rPr lang="ru-RU" sz="1800" dirty="0">
                <a:effectLst/>
                <a:latin typeface="Calibri" panose="020F0502020204030204" pitchFamily="34" charset="0"/>
                <a:ea typeface="Calibri" panose="020F0502020204030204" pitchFamily="34" charset="0"/>
                <a:cs typeface="Times New Roman" panose="02020603050405020304" pitchFamily="18" charset="0"/>
              </a:rPr>
              <a:t> – классы для отрисовки графиков,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BinSystem</a:t>
            </a:r>
            <a:r>
              <a:rPr lang="ru-RU" sz="1800" dirty="0">
                <a:effectLst/>
                <a:latin typeface="Calibri" panose="020F0502020204030204" pitchFamily="34" charset="0"/>
                <a:ea typeface="Calibri" panose="020F0502020204030204" pitchFamily="34" charset="0"/>
                <a:cs typeface="Times New Roman" panose="02020603050405020304" pitchFamily="18" charset="0"/>
              </a:rPr>
              <a:t> – класс, хранящий в себе данные по конкретной системе соединений, а классы </a:t>
            </a:r>
            <a:r>
              <a:rPr lang="en-US" sz="1800" dirty="0">
                <a:effectLst/>
                <a:latin typeface="Calibri" panose="020F0502020204030204" pitchFamily="34" charset="0"/>
                <a:ea typeface="Calibri" panose="020F0502020204030204" pitchFamily="34" charset="0"/>
                <a:cs typeface="Times New Roman" panose="02020603050405020304" pitchFamily="18" charset="0"/>
              </a:rPr>
              <a:t>Library </a:t>
            </a:r>
            <a:r>
              <a:rPr lang="ru-RU" sz="1800" dirty="0">
                <a:effectLst/>
                <a:latin typeface="Calibri" panose="020F0502020204030204" pitchFamily="34" charset="0"/>
                <a:ea typeface="Calibri" panose="020F0502020204030204" pitchFamily="34" charset="0"/>
                <a:cs typeface="Times New Roman" panose="02020603050405020304" pitchFamily="18" charset="0"/>
              </a:rPr>
              <a:t>и </a:t>
            </a:r>
            <a:r>
              <a:rPr lang="en-US" sz="1800" dirty="0">
                <a:effectLst/>
                <a:latin typeface="Calibri" panose="020F0502020204030204" pitchFamily="34" charset="0"/>
                <a:ea typeface="Calibri" panose="020F0502020204030204" pitchFamily="34" charset="0"/>
                <a:cs typeface="Times New Roman" panose="02020603050405020304" pitchFamily="18" charset="0"/>
              </a:rPr>
              <a:t>Criterion</a:t>
            </a:r>
            <a:r>
              <a:rPr lang="ru-RU" sz="1800" dirty="0">
                <a:effectLst/>
                <a:latin typeface="Calibri" panose="020F0502020204030204" pitchFamily="34" charset="0"/>
                <a:ea typeface="Calibri" panose="020F0502020204030204" pitchFamily="34" charset="0"/>
                <a:cs typeface="Times New Roman" panose="02020603050405020304" pitchFamily="18" charset="0"/>
              </a:rPr>
              <a:t> служат для аппроксимации функции смешения и купола распада.</a:t>
            </a:r>
          </a:p>
        </p:txBody>
      </p:sp>
    </p:spTree>
    <p:extLst>
      <p:ext uri="{BB962C8B-B14F-4D97-AF65-F5344CB8AC3E}">
        <p14:creationId xmlns:p14="http://schemas.microsoft.com/office/powerpoint/2010/main" val="27001771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На данном слайде изображена схема взаимодействия модулей программы.</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Разработанная ранее Информационно-расчётная система Интерактивная таблица Менделеева включает в себя таблицы свойств химических элементов, соединений и бинарных систем соединений. Вещества могут использовать данные химических элементов, из которых они состоят, а системы – и элементов, и соединений. В итоге рассчитанные данные системы используются для построения всех графиков.</a:t>
            </a:r>
            <a:endParaRPr lang="ru-RU" dirty="0"/>
          </a:p>
          <a:p>
            <a:endParaRPr lang="ru-RU" dirty="0"/>
          </a:p>
        </p:txBody>
      </p:sp>
    </p:spTree>
    <p:extLst>
      <p:ext uri="{BB962C8B-B14F-4D97-AF65-F5344CB8AC3E}">
        <p14:creationId xmlns:p14="http://schemas.microsoft.com/office/powerpoint/2010/main" val="10355051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Теперь перейдем к демонстрации</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Стартовое окно программы представлено специализированной таблицей Менделеева, при двойном нажатии на элемент таблицы мы переходим в окно свойств этого элемента. Здесь можно добавлять/удалять столбцы и строки и менять содержимое ячеек. </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Чтобы перейти к свойствам химических соединений нажимаем на соответствующий пункт меню и выбираем его или вводим новое, тогда таблица создастся пустой. Здесь у нас такие же возможности, что и в таблице элемента за исключением добавления формул.</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Чтобы перейти к свойствам системы соединений нажимаем на соответствующий пункт меню и выбираем ее или вводим новую. Здесь у нас такие же возможности, что и в таблице соединения.</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При добавлении формулы мы можем посмотреть список уже имеющихся формул, для того чтобы не писать похожие формулы целиком, а потом поменять нужную часть.</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Теперь переходим к графикам. Здесь мы вводим необходимые данные для построения и строим график купола распада. Далее можно загрузить из </a:t>
            </a:r>
            <a:r>
              <a:rPr lang="en-US"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txt</a:t>
            </a: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файла набор экспериментальных точек или ввести их вручную. После ввода критической температуры и нажатия на кнопку «построить купол» мы получаем новый график наиболее близкий к эксперименту с данной критической температурой.</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Чтобы построить график термодинамической функции смешения выбираем соответствующий пункт меню. Также там можно настроить верхнюю и нижнюю границу отображения.</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Так выглядит окно оценки чувствительности, здесь можно увидеть, как меняется график при изменении варьируемых параметров.</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Далее перейдем к построению графика свободной энергии Гиббса. Для этого указываем температурный интервал и шаг.</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Также программа позволяет формировать отчет, который включает в себя таблицу свойств системы, начальные значения варьируемых параметров, выбранные графики и соответствующие им значения переменных.</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64702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lnSpc>
                <a:spcPct val="107000"/>
              </a:lnSpc>
              <a:spcAft>
                <a:spcPts val="800"/>
              </a:spcAft>
            </a:pP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В 2019 году программа была зарегистрирована в </a:t>
            </a:r>
            <a:r>
              <a:rPr lang="ru-RU" sz="1800" dirty="0" err="1">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РОСПАТЕНТе</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под названием Интерактивная таблица Менделеева для решения задач в области материаловедения.</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Также я выступал с ней на 4</a:t>
            </a:r>
            <a:r>
              <a:rPr lang="en-US"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5</a:t>
            </a:r>
            <a:r>
              <a:rPr lang="en-US"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и 6 научно-технических конференциях МИРЭА, в 2020 году на ЕМНТК имени Е.В. </a:t>
            </a:r>
            <a:r>
              <a:rPr lang="ru-RU" sz="1800" dirty="0" err="1">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Арменского</a:t>
            </a: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и в этом году на конференции КОКОС.</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6289851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defTabSz="171450" eaLnBrk="1" fontAlgn="auto" latinLnBrk="0" hangingPunct="1">
              <a:lnSpc>
                <a:spcPct val="117999"/>
              </a:lnSpc>
              <a:spcBef>
                <a:spcPts val="0"/>
              </a:spcBef>
              <a:spcAft>
                <a:spcPts val="0"/>
              </a:spcAft>
              <a:buClrTx/>
              <a:buSzTx/>
              <a:buFontTx/>
              <a:buNone/>
              <a:tabLst/>
              <a:defRPr/>
            </a:pPr>
            <a:r>
              <a:rPr lang="ru-RU" sz="18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Таким образом, все поставленные для практики задачи были выполнены.</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160431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3200" dirty="0"/>
              <a:t>Вот результаты работы программы на системе </a:t>
            </a:r>
            <a:r>
              <a:rPr lang="en-US" sz="3200" dirty="0"/>
              <a:t>SnO2-TiO2</a:t>
            </a:r>
            <a:r>
              <a:rPr lang="ru-RU" sz="3200" dirty="0"/>
              <a:t>. Как мы можем видеть, здесь размерный и фактор химической связи оказывают примерно равное влияние на результат функции.</a:t>
            </a:r>
            <a:r>
              <a:rPr lang="en-US" sz="3200" dirty="0"/>
              <a:t> </a:t>
            </a:r>
            <a:r>
              <a:rPr lang="ru-RU" sz="3200" dirty="0"/>
              <a:t>Наибольшему изменению подверглись значения радиуса олова и электроотрицательности кислорода.</a:t>
            </a:r>
          </a:p>
        </p:txBody>
      </p:sp>
    </p:spTree>
    <p:extLst>
      <p:ext uri="{BB962C8B-B14F-4D97-AF65-F5344CB8AC3E}">
        <p14:creationId xmlns:p14="http://schemas.microsoft.com/office/powerpoint/2010/main" val="3305693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defTabSz="171450" eaLnBrk="1" fontAlgn="auto" latinLnBrk="0" hangingPunct="1">
              <a:lnSpc>
                <a:spcPct val="117999"/>
              </a:lnSpc>
              <a:spcBef>
                <a:spcPts val="0"/>
              </a:spcBef>
              <a:spcAft>
                <a:spcPts val="0"/>
              </a:spcAft>
              <a:buClrTx/>
              <a:buSzTx/>
              <a:buFontTx/>
              <a:buNone/>
              <a:tabLst/>
              <a:defRPr/>
            </a:pPr>
            <a:r>
              <a:rPr lang="ru-RU" dirty="0"/>
              <a:t>Основные термины, которыми я буду оперировать, - диаграмма состояния, твердые</a:t>
            </a:r>
            <a:r>
              <a:rPr lang="ru-RU" baseline="0" dirty="0"/>
              <a:t> растворы и купол распада твердых растворов с максимальной температурой.</a:t>
            </a:r>
            <a:endParaRPr lang="ru-RU" dirty="0"/>
          </a:p>
        </p:txBody>
      </p:sp>
    </p:spTree>
    <p:extLst>
      <p:ext uri="{BB962C8B-B14F-4D97-AF65-F5344CB8AC3E}">
        <p14:creationId xmlns:p14="http://schemas.microsoft.com/office/powerpoint/2010/main" val="19605441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7200" dirty="0"/>
              <a:t>На данном слайде изображены графики термодинамической функции смешения (слева) по исходным данным – линия 1, для оптимизированных – 2. Справа изображен график купола распада,</a:t>
            </a:r>
            <a:r>
              <a:rPr lang="ru-RU" sz="7200" baseline="0" dirty="0"/>
              <a:t> рассчитанный по исходным данным</a:t>
            </a:r>
            <a:r>
              <a:rPr lang="ru-RU" sz="7200" dirty="0"/>
              <a:t> – линия 1 и для оптимизированных – кривая 2.</a:t>
            </a:r>
            <a:r>
              <a:rPr lang="en-US" sz="7200" dirty="0"/>
              <a:t> </a:t>
            </a:r>
            <a:r>
              <a:rPr lang="ru-RU" sz="4800" dirty="0"/>
              <a:t>Точками показаны экспериментальные значения.</a:t>
            </a:r>
            <a:r>
              <a:rPr lang="en-US" sz="4800" dirty="0"/>
              <a:t> </a:t>
            </a:r>
            <a:r>
              <a:rPr lang="ru-RU" sz="4800" dirty="0"/>
              <a:t>В центре изображен график, построенный по результатам проведения эксперимента.</a:t>
            </a:r>
            <a:endParaRPr lang="en-US" sz="4800"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sz="4800" dirty="0"/>
              <a:t>Оптимизация параметров здесь поводилась методом подбора ближайшей к эксперименту линий с номограмм, про которые я рассказывал раньше, и проверкой на соответствие полученного результата заданной критической температуре. После получения оптимальных параметров был построен график функции смешения.</a:t>
            </a:r>
          </a:p>
          <a:p>
            <a:endParaRPr lang="ru-RU" sz="4800" dirty="0"/>
          </a:p>
        </p:txBody>
      </p:sp>
    </p:spTree>
    <p:extLst>
      <p:ext uri="{BB962C8B-B14F-4D97-AF65-F5344CB8AC3E}">
        <p14:creationId xmlns:p14="http://schemas.microsoft.com/office/powerpoint/2010/main" val="4805780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defTabSz="171450" eaLnBrk="1" fontAlgn="auto" latinLnBrk="0" hangingPunct="1">
              <a:lnSpc>
                <a:spcPct val="117999"/>
              </a:lnSpc>
              <a:spcBef>
                <a:spcPts val="0"/>
              </a:spcBef>
              <a:spcAft>
                <a:spcPts val="0"/>
              </a:spcAft>
              <a:buClrTx/>
              <a:buSzTx/>
              <a:buFontTx/>
              <a:buNone/>
              <a:tabLst/>
              <a:defRPr/>
            </a:pPr>
            <a:r>
              <a:rPr lang="ru-RU" dirty="0"/>
              <a:t>Однако построение графика свободной энергии Гиббса еще не было проведено над данными системами и это то, что нам сделать предстоит</a:t>
            </a:r>
          </a:p>
          <a:p>
            <a:endParaRPr lang="ru-RU" dirty="0"/>
          </a:p>
        </p:txBody>
      </p:sp>
    </p:spTree>
    <p:extLst>
      <p:ext uri="{BB962C8B-B14F-4D97-AF65-F5344CB8AC3E}">
        <p14:creationId xmlns:p14="http://schemas.microsoft.com/office/powerpoint/2010/main" val="336394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a:solidFill>
                  <a:prstClr val="black"/>
                </a:solidFill>
              </a:rPr>
              <a:t>Современное материаловедение требует появления как новых материалов, так и оптимизации свойств известных соединений.</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Для ускорения процесса получения материалов и обоснования возможности реализации твердых растворов с нужными составами требуется соответствующее программное обеспечение. </a:t>
            </a:r>
            <a:endParaRPr lang="ru-RU" dirty="0">
              <a:solidFill>
                <a:prstClr val="black"/>
              </a:solidFill>
            </a:endParaRPr>
          </a:p>
        </p:txBody>
      </p:sp>
    </p:spTree>
    <p:extLst>
      <p:ext uri="{BB962C8B-B14F-4D97-AF65-F5344CB8AC3E}">
        <p14:creationId xmlns:p14="http://schemas.microsoft.com/office/powerpoint/2010/main" val="1469552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defTabSz="171450" eaLnBrk="1" fontAlgn="auto" latinLnBrk="0" hangingPunct="1">
              <a:lnSpc>
                <a:spcPct val="117999"/>
              </a:lnSpc>
              <a:spcBef>
                <a:spcPts val="0"/>
              </a:spcBef>
              <a:spcAft>
                <a:spcPts val="0"/>
              </a:spcAft>
              <a:buClrTx/>
              <a:buSzTx/>
              <a:buFontTx/>
              <a:buNone/>
              <a:tabLst/>
              <a:defRPr/>
            </a:pPr>
            <a:r>
              <a:rPr lang="ru-RU" dirty="0"/>
              <a:t>Имеющиеся на данный момент аналоги достаточно сложны для работы с ними пользователей, не имеющих достаточных знаний в данной области, или имеют недостаточный функционал для выполнения нужных задач</a:t>
            </a:r>
          </a:p>
        </p:txBody>
      </p:sp>
    </p:spTree>
    <p:extLst>
      <p:ext uri="{BB962C8B-B14F-4D97-AF65-F5344CB8AC3E}">
        <p14:creationId xmlns:p14="http://schemas.microsoft.com/office/powerpoint/2010/main" val="1291504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a:lnSpc>
                <a:spcPct val="107000"/>
              </a:lnSpc>
              <a:spcAft>
                <a:spcPts val="800"/>
              </a:spcAft>
              <a:tabLst>
                <a:tab pos="457200" algn="l"/>
              </a:tabLs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«Программа для расчета областей смесимости неорганических соединений в бинарной системе» В. А. Миллера - один из таких примеров.</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457200" algn="l"/>
              </a:tabLs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Программа производит расчет энтропии и теплоты смешения, строит купол распада, позволяет работать с экспериментальными данными.</a:t>
            </a:r>
            <a:endParaRPr lang="ru-RU" sz="9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tabLst>
                <a:tab pos="457200" algn="l"/>
              </a:tabLst>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Однако, она имеет недостаточный функционал для определения границ растворимости твердых растворов. В первую очередь, это из-за несовпадения теоретических и экспериментальных параметров. </a:t>
            </a:r>
          </a:p>
          <a:p>
            <a:endParaRPr lang="ru-RU" dirty="0"/>
          </a:p>
        </p:txBody>
      </p:sp>
    </p:spTree>
    <p:extLst>
      <p:ext uri="{BB962C8B-B14F-4D97-AF65-F5344CB8AC3E}">
        <p14:creationId xmlns:p14="http://schemas.microsoft.com/office/powerpoint/2010/main" val="1113910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связи с этим, целью моей работы стало </a:t>
            </a:r>
            <a:r>
              <a:rPr lang="ru-RU" sz="900" dirty="0">
                <a:solidFill>
                  <a:prstClr val="black"/>
                </a:solidFill>
                <a:latin typeface="Times New Roman" panose="02020603050405020304" pitchFamily="18" charset="0"/>
                <a:cs typeface="Times New Roman" panose="02020603050405020304" pitchFamily="18" charset="0"/>
              </a:rPr>
              <a:t>создание программного продукта для определения границ твердых растворов замещения с изовалентными компонентами, доступного для работы с ней широкого круга исследователей</a:t>
            </a:r>
          </a:p>
        </p:txBody>
      </p:sp>
    </p:spTree>
    <p:extLst>
      <p:ext uri="{BB962C8B-B14F-4D97-AF65-F5344CB8AC3E}">
        <p14:creationId xmlns:p14="http://schemas.microsoft.com/office/powerpoint/2010/main" val="34688508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Передо мной стояли такие задачи, как: разработка методов хранения и предоставления информации о химических элементах, соединениях и системах соединений. </a:t>
            </a:r>
          </a:p>
          <a:p>
            <a:pPr marL="0" marR="0" lvl="0" indent="0" algn="l" defTabSz="914400" rtl="0" eaLnBrk="1" fontAlgn="auto" latinLnBrk="0" hangingPunct="1">
              <a:lnSpc>
                <a:spcPct val="100000"/>
              </a:lnSpc>
              <a:spcBef>
                <a:spcPts val="0"/>
              </a:spcBef>
              <a:spcAft>
                <a:spcPts val="0"/>
              </a:spcAft>
              <a:buClrTx/>
              <a:buSzTx/>
              <a:buFontTx/>
              <a:buNone/>
              <a:tabLst/>
              <a:defRPr/>
            </a:pPr>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Построение графиков купола распада, термодинамической функции смешения и свободной энергии Гиббса, приближения расчетных термодинамических величин к экспериментальным данным, создание возможности проведения оценки чувствительности функции смешения к изменению некоторых коэффициентов и тестирование работоспособности разработанного приложения на ряде бинарных систем</a:t>
            </a:r>
            <a:r>
              <a:rPr lang="ru-RU" sz="900" baseline="-250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a:t>
            </a:r>
            <a:endParaRPr lang="ru-RU" sz="9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510468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Для выполнения данных задач были составлены представленные функциональные требования</a:t>
            </a:r>
          </a:p>
        </p:txBody>
      </p:sp>
    </p:spTree>
    <p:extLst>
      <p:ext uri="{BB962C8B-B14F-4D97-AF65-F5344CB8AC3E}">
        <p14:creationId xmlns:p14="http://schemas.microsoft.com/office/powerpoint/2010/main" val="2776379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90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График свободной энергии Гиббса строится на основании разности термодинамической функции смешения и произведения температуры на энтропию смешения. Формула расчета энтропии,</a:t>
            </a:r>
            <a:r>
              <a:rPr lang="ru-RU" sz="900" baseline="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включающая колебательную и конфигурационную составляющую, также представлена на слайде. Основной изменяемый член </a:t>
            </a:r>
            <a:r>
              <a:rPr lang="ru-RU" sz="900" b="1" kern="0" dirty="0">
                <a:solidFill>
                  <a:srgbClr val="0070C0"/>
                </a:solidFill>
                <a:latin typeface="Arial" pitchFamily="34" charset="0"/>
                <a:ea typeface="Calibri" panose="020F0502020204030204" pitchFamily="34" charset="0"/>
              </a:rPr>
              <a:t>Δ</a:t>
            </a:r>
            <a:r>
              <a:rPr lang="en-US" sz="900" b="1" kern="0" dirty="0">
                <a:solidFill>
                  <a:srgbClr val="0070C0"/>
                </a:solidFill>
                <a:latin typeface="Arial" pitchFamily="34" charset="0"/>
                <a:ea typeface="Calibri" panose="020F0502020204030204" pitchFamily="34" charset="0"/>
              </a:rPr>
              <a:t>R</a:t>
            </a:r>
            <a:r>
              <a:rPr lang="ru-RU" sz="900" b="1" kern="0" dirty="0">
                <a:solidFill>
                  <a:srgbClr val="0070C0"/>
                </a:solidFill>
                <a:latin typeface="Arial" pitchFamily="34" charset="0"/>
                <a:ea typeface="Calibri" panose="020F0502020204030204" pitchFamily="34" charset="0"/>
              </a:rPr>
              <a:t>/</a:t>
            </a:r>
            <a:r>
              <a:rPr lang="en-US" sz="900" b="1" kern="0" dirty="0" err="1">
                <a:solidFill>
                  <a:srgbClr val="0070C0"/>
                </a:solidFill>
                <a:latin typeface="Arial" pitchFamily="34" charset="0"/>
                <a:ea typeface="Calibri" panose="020F0502020204030204" pitchFamily="34" charset="0"/>
              </a:rPr>
              <a:t>R</a:t>
            </a:r>
            <a:r>
              <a:rPr lang="en-US" sz="900" b="1" kern="0" baseline="-25000" dirty="0" err="1">
                <a:solidFill>
                  <a:srgbClr val="0070C0"/>
                </a:solidFill>
                <a:latin typeface="Arial" pitchFamily="34" charset="0"/>
                <a:ea typeface="Calibri" panose="020F0502020204030204" pitchFamily="34" charset="0"/>
              </a:rPr>
              <a:t>min</a:t>
            </a:r>
            <a:r>
              <a:rPr lang="ru-RU" sz="900" baseline="0" dirty="0">
                <a:solidFill>
                  <a:srgbClr val="222A35"/>
                </a:solidFill>
                <a:effectLst/>
                <a:latin typeface="Calibri" panose="020F0502020204030204" pitchFamily="34" charset="0"/>
                <a:ea typeface="Calibri" panose="020F0502020204030204" pitchFamily="34" charset="0"/>
                <a:cs typeface="Times New Roman" panose="02020603050405020304" pitchFamily="18" charset="0"/>
              </a:rPr>
              <a:t> , который относится к размерному фактору</a:t>
            </a:r>
            <a:endParaRPr lang="ru-RU" dirty="0"/>
          </a:p>
        </p:txBody>
      </p:sp>
    </p:spTree>
    <p:extLst>
      <p:ext uri="{BB962C8B-B14F-4D97-AF65-F5344CB8AC3E}">
        <p14:creationId xmlns:p14="http://schemas.microsoft.com/office/powerpoint/2010/main" val="14099637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Титульный слайд презентации">
    <p:spTree>
      <p:nvGrpSpPr>
        <p:cNvPr id="1" name=""/>
        <p:cNvGrpSpPr/>
        <p:nvPr/>
      </p:nvGrpSpPr>
      <p:grpSpPr>
        <a:xfrm>
          <a:off x="0" y="0"/>
          <a:ext cx="0" cy="0"/>
          <a:chOff x="0" y="0"/>
          <a:chExt cx="0" cy="0"/>
        </a:xfrm>
      </p:grpSpPr>
      <p:sp>
        <p:nvSpPr>
          <p:cNvPr id="7"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Текст 3">
            <a:extLst>
              <a:ext uri="{FF2B5EF4-FFF2-40B4-BE49-F238E27FC236}">
                <a16:creationId xmlns:a16="http://schemas.microsoft.com/office/drawing/2014/main" id="{4F3F1DA2-68BC-423F-9157-C4527B9DDB04}"/>
              </a:ext>
            </a:extLst>
          </p:cNvPr>
          <p:cNvSpPr>
            <a:spLocks noGrp="1"/>
          </p:cNvSpPr>
          <p:nvPr>
            <p:ph type="body" sz="quarter" idx="10" hasCustomPrompt="1"/>
          </p:nvPr>
        </p:nvSpPr>
        <p:spPr>
          <a:xfrm>
            <a:off x="2627709" y="87511"/>
            <a:ext cx="5805488" cy="701873"/>
          </a:xfrm>
        </p:spPr>
        <p:txBody>
          <a:bodyPr/>
          <a:lstStyle>
            <a:lvl1pPr marL="0" indent="0" algn="ctr">
              <a:lnSpc>
                <a:spcPct val="100000"/>
              </a:lnSpc>
              <a:spcBef>
                <a:spcPts val="0"/>
              </a:spcBef>
              <a:buNone/>
              <a:defRPr sz="2000"/>
            </a:lvl1pPr>
          </a:lstStyle>
          <a:p>
            <a:pPr lvl="0"/>
            <a:r>
              <a:rPr lang="ru-RU" dirty="0"/>
              <a:t>Подразделение</a:t>
            </a:r>
          </a:p>
          <a:p>
            <a:pPr lvl="0"/>
            <a:r>
              <a:rPr lang="ru-RU" dirty="0"/>
              <a:t>Образовательная программа</a:t>
            </a:r>
          </a:p>
        </p:txBody>
      </p:sp>
      <p:sp>
        <p:nvSpPr>
          <p:cNvPr id="8" name="Текст 3">
            <a:extLst>
              <a:ext uri="{FF2B5EF4-FFF2-40B4-BE49-F238E27FC236}">
                <a16:creationId xmlns:a16="http://schemas.microsoft.com/office/drawing/2014/main" id="{55DA2F4A-DE6A-4B7B-837A-68EA82745D14}"/>
              </a:ext>
            </a:extLst>
          </p:cNvPr>
          <p:cNvSpPr>
            <a:spLocks noGrp="1"/>
          </p:cNvSpPr>
          <p:nvPr>
            <p:ph type="body" sz="quarter" idx="11" hasCustomPrompt="1"/>
          </p:nvPr>
        </p:nvSpPr>
        <p:spPr>
          <a:xfrm>
            <a:off x="2637936" y="870356"/>
            <a:ext cx="5805488" cy="701873"/>
          </a:xfrm>
        </p:spPr>
        <p:txBody>
          <a:bodyPr>
            <a:normAutofit/>
          </a:bodyPr>
          <a:lstStyle>
            <a:lvl1pPr marL="0" indent="0" algn="ctr">
              <a:lnSpc>
                <a:spcPct val="100000"/>
              </a:lnSpc>
              <a:spcBef>
                <a:spcPts val="0"/>
              </a:spcBef>
              <a:buNone/>
              <a:defRPr sz="2000"/>
            </a:lvl1pPr>
          </a:lstStyle>
          <a:p>
            <a:pPr lvl="0"/>
            <a:r>
              <a:rPr lang="ru-RU" dirty="0"/>
              <a:t>Подзаголовок</a:t>
            </a:r>
          </a:p>
        </p:txBody>
      </p:sp>
      <p:sp>
        <p:nvSpPr>
          <p:cNvPr id="10" name="Текст 3">
            <a:extLst>
              <a:ext uri="{FF2B5EF4-FFF2-40B4-BE49-F238E27FC236}">
                <a16:creationId xmlns:a16="http://schemas.microsoft.com/office/drawing/2014/main" id="{CEFB6F4B-3C04-47F5-9D7C-3B0495A0698D}"/>
              </a:ext>
            </a:extLst>
          </p:cNvPr>
          <p:cNvSpPr>
            <a:spLocks noGrp="1"/>
          </p:cNvSpPr>
          <p:nvPr>
            <p:ph type="body" sz="quarter" idx="12" hasCustomPrompt="1"/>
          </p:nvPr>
        </p:nvSpPr>
        <p:spPr>
          <a:xfrm>
            <a:off x="2627709" y="1851670"/>
            <a:ext cx="5805488" cy="701873"/>
          </a:xfrm>
        </p:spPr>
        <p:txBody>
          <a:bodyPr>
            <a:normAutofit/>
          </a:bodyPr>
          <a:lstStyle>
            <a:lvl1pPr marL="0" indent="0" algn="ctr">
              <a:lnSpc>
                <a:spcPct val="100000"/>
              </a:lnSpc>
              <a:spcBef>
                <a:spcPts val="0"/>
              </a:spcBef>
              <a:buNone/>
              <a:defRPr sz="3200"/>
            </a:lvl1pPr>
          </a:lstStyle>
          <a:p>
            <a:pPr lvl="0"/>
            <a:r>
              <a:rPr lang="ru-RU" dirty="0"/>
              <a:t>Заголовок</a:t>
            </a:r>
          </a:p>
        </p:txBody>
      </p:sp>
      <p:sp>
        <p:nvSpPr>
          <p:cNvPr id="11" name="Прямоугольник 10">
            <a:extLst>
              <a:ext uri="{FF2B5EF4-FFF2-40B4-BE49-F238E27FC236}">
                <a16:creationId xmlns:a16="http://schemas.microsoft.com/office/drawing/2014/main" id="{ACEEA986-1D6A-4935-BBAE-D2778A7692CC}"/>
              </a:ext>
            </a:extLst>
          </p:cNvPr>
          <p:cNvSpPr/>
          <p:nvPr userDrawn="1"/>
        </p:nvSpPr>
        <p:spPr>
          <a:xfrm>
            <a:off x="0" y="0"/>
            <a:ext cx="2195736" cy="5143500"/>
          </a:xfrm>
          <a:prstGeom prst="rect">
            <a:avLst/>
          </a:prstGeom>
          <a:solidFill>
            <a:schemeClr val="accent1">
              <a:lumMod val="50000"/>
            </a:schemeClr>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sp>
        <p:nvSpPr>
          <p:cNvPr id="13" name="Текст 12">
            <a:extLst>
              <a:ext uri="{FF2B5EF4-FFF2-40B4-BE49-F238E27FC236}">
                <a16:creationId xmlns:a16="http://schemas.microsoft.com/office/drawing/2014/main" id="{BFB1B887-C932-4307-BDEB-ADA927B32D18}"/>
              </a:ext>
            </a:extLst>
          </p:cNvPr>
          <p:cNvSpPr>
            <a:spLocks noGrp="1"/>
          </p:cNvSpPr>
          <p:nvPr>
            <p:ph type="body" sz="quarter" idx="13" hasCustomPrompt="1"/>
          </p:nvPr>
        </p:nvSpPr>
        <p:spPr>
          <a:xfrm>
            <a:off x="6084888" y="2643189"/>
            <a:ext cx="3016250" cy="2061864"/>
          </a:xfrm>
        </p:spPr>
        <p:txBody>
          <a:bodyPr/>
          <a:lstStyle>
            <a:lvl1pPr marL="0" indent="0" algn="r">
              <a:buNone/>
              <a:defRPr/>
            </a:lvl1pPr>
          </a:lstStyle>
          <a:p>
            <a:pPr lvl="0"/>
            <a:r>
              <a:rPr lang="ru-RU" dirty="0"/>
              <a:t>Исполнитель</a:t>
            </a:r>
          </a:p>
        </p:txBody>
      </p:sp>
      <p:pic>
        <p:nvPicPr>
          <p:cNvPr id="14" name="Изображение" descr="Изображение">
            <a:extLst>
              <a:ext uri="{FF2B5EF4-FFF2-40B4-BE49-F238E27FC236}">
                <a16:creationId xmlns:a16="http://schemas.microsoft.com/office/drawing/2014/main" id="{93D2D8BC-A463-4261-B0E8-B3038D8E47E1}"/>
              </a:ext>
            </a:extLst>
          </p:cNvPr>
          <p:cNvPicPr>
            <a:picLocks noChangeAspect="1"/>
          </p:cNvPicPr>
          <p:nvPr userDrawn="1"/>
        </p:nvPicPr>
        <p:blipFill>
          <a:blip r:embed="rId2"/>
          <a:stretch>
            <a:fillRect/>
          </a:stretch>
        </p:blipFill>
        <p:spPr>
          <a:xfrm>
            <a:off x="456119" y="331218"/>
            <a:ext cx="1283498" cy="1241011"/>
          </a:xfrm>
          <a:prstGeom prst="rect">
            <a:avLst/>
          </a:prstGeom>
          <a:ln w="12700">
            <a:miter lim="400000"/>
          </a:ln>
        </p:spPr>
      </p:pic>
      <p:sp>
        <p:nvSpPr>
          <p:cNvPr id="15" name="Текст 3">
            <a:extLst>
              <a:ext uri="{FF2B5EF4-FFF2-40B4-BE49-F238E27FC236}">
                <a16:creationId xmlns:a16="http://schemas.microsoft.com/office/drawing/2014/main" id="{911C272D-3C45-4E45-AA89-BD711FAFC53B}"/>
              </a:ext>
            </a:extLst>
          </p:cNvPr>
          <p:cNvSpPr>
            <a:spLocks noGrp="1"/>
          </p:cNvSpPr>
          <p:nvPr>
            <p:ph type="body" sz="quarter" idx="14" hasCustomPrompt="1"/>
          </p:nvPr>
        </p:nvSpPr>
        <p:spPr>
          <a:xfrm>
            <a:off x="4320469" y="4705052"/>
            <a:ext cx="2288443" cy="350937"/>
          </a:xfrm>
        </p:spPr>
        <p:txBody>
          <a:bodyPr>
            <a:normAutofit/>
          </a:bodyPr>
          <a:lstStyle>
            <a:lvl1pPr marL="0" indent="0" algn="ctr">
              <a:lnSpc>
                <a:spcPct val="100000"/>
              </a:lnSpc>
              <a:spcBef>
                <a:spcPts val="0"/>
              </a:spcBef>
              <a:buNone/>
              <a:defRPr sz="2000"/>
            </a:lvl1pPr>
          </a:lstStyle>
          <a:p>
            <a:pPr lvl="0"/>
            <a:r>
              <a:rPr lang="ru-RU" dirty="0"/>
              <a:t>Подзаголовок</a:t>
            </a:r>
          </a:p>
        </p:txBody>
      </p:sp>
      <p:pic>
        <p:nvPicPr>
          <p:cNvPr id="16" name="Picture 2">
            <a:extLst>
              <a:ext uri="{FF2B5EF4-FFF2-40B4-BE49-F238E27FC236}">
                <a16:creationId xmlns:a16="http://schemas.microsoft.com/office/drawing/2014/main" id="{EA2F60A4-0A88-4772-9A16-D961E04E8511}"/>
              </a:ext>
            </a:extLst>
          </p:cNvPr>
          <p:cNvPicPr>
            <a:picLocks noChangeAspect="1" noChangeArrowheads="1"/>
          </p:cNvPicPr>
          <p:nvPr userDrawn="1"/>
        </p:nvPicPr>
        <p:blipFill rotWithShape="1">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l="10817" t="30567" r="8951" b="27603"/>
          <a:stretch/>
        </p:blipFill>
        <p:spPr bwMode="auto">
          <a:xfrm>
            <a:off x="7899" y="2067694"/>
            <a:ext cx="2187837" cy="77869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Список">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7" name="Уровень текста 1…">
            <a:extLst>
              <a:ext uri="{FF2B5EF4-FFF2-40B4-BE49-F238E27FC236}">
                <a16:creationId xmlns:a16="http://schemas.microsoft.com/office/drawing/2014/main" id="{A021C47A-2176-487F-B35B-140B329A8874}"/>
              </a:ext>
            </a:extLst>
          </p:cNvPr>
          <p:cNvSpPr txBox="1">
            <a:spLocks noGrp="1"/>
          </p:cNvSpPr>
          <p:nvPr>
            <p:ph type="body" idx="10"/>
          </p:nvPr>
        </p:nvSpPr>
        <p:spPr>
          <a:xfrm>
            <a:off x="226623" y="1170486"/>
            <a:ext cx="8712968" cy="3699410"/>
          </a:xfrm>
          <a:prstGeom prst="rect">
            <a:avLst/>
          </a:prstGeom>
        </p:spPr>
        <p:txBody>
          <a:bodyPr/>
          <a:lstStyle>
            <a:lvl1pPr>
              <a:defRPr sz="1600"/>
            </a:lvl1pPr>
            <a:lvl2pPr>
              <a:defRPr sz="1400"/>
            </a:lvl2pPr>
            <a:lvl3pPr>
              <a:defRPr sz="1400"/>
            </a:lvl3pPr>
            <a:lvl4pPr>
              <a:defRPr sz="1400"/>
            </a:lvl4pPr>
            <a:lvl5pPr>
              <a:defRPr sz="1400"/>
            </a:lvl5pPr>
          </a:lstStyle>
          <a:p>
            <a:r>
              <a:rPr dirty="0" err="1"/>
              <a:t>Уровень</a:t>
            </a:r>
            <a:r>
              <a:rPr dirty="0"/>
              <a:t> </a:t>
            </a:r>
            <a:r>
              <a:rPr dirty="0" err="1"/>
              <a:t>текста</a:t>
            </a:r>
            <a:r>
              <a:rPr dirty="0"/>
              <a:t> 1</a:t>
            </a:r>
          </a:p>
          <a:p>
            <a:pPr lvl="1"/>
            <a:r>
              <a:rPr dirty="0" err="1"/>
              <a:t>Уровень</a:t>
            </a:r>
            <a:r>
              <a:rPr dirty="0"/>
              <a:t> </a:t>
            </a:r>
            <a:r>
              <a:rPr dirty="0" err="1"/>
              <a:t>текста</a:t>
            </a:r>
            <a:r>
              <a:rPr dirty="0"/>
              <a:t> 2</a:t>
            </a:r>
          </a:p>
          <a:p>
            <a:pPr lvl="2"/>
            <a:r>
              <a:rPr dirty="0" err="1"/>
              <a:t>Уровень</a:t>
            </a:r>
            <a:r>
              <a:rPr dirty="0"/>
              <a:t> </a:t>
            </a:r>
            <a:r>
              <a:rPr dirty="0" err="1"/>
              <a:t>текста</a:t>
            </a:r>
            <a:r>
              <a:rPr dirty="0"/>
              <a:t> 3</a:t>
            </a:r>
          </a:p>
          <a:p>
            <a:pPr lvl="3"/>
            <a:r>
              <a:rPr dirty="0" err="1"/>
              <a:t>Уровень</a:t>
            </a:r>
            <a:r>
              <a:rPr dirty="0"/>
              <a:t> </a:t>
            </a:r>
            <a:r>
              <a:rPr dirty="0" err="1"/>
              <a:t>текста</a:t>
            </a:r>
            <a:r>
              <a:rPr dirty="0"/>
              <a:t> 4</a:t>
            </a:r>
          </a:p>
          <a:p>
            <a:pPr lvl="4"/>
            <a:r>
              <a:rPr dirty="0" err="1"/>
              <a:t>Уровень</a:t>
            </a:r>
            <a:r>
              <a:rPr dirty="0"/>
              <a:t> </a:t>
            </a:r>
            <a:r>
              <a:rPr dirty="0" err="1"/>
              <a:t>текста</a:t>
            </a:r>
            <a:r>
              <a:rPr dirty="0"/>
              <a:t> 5</a:t>
            </a:r>
          </a:p>
        </p:txBody>
      </p:sp>
      <p:sp>
        <p:nvSpPr>
          <p:cNvPr id="8" name="Линия">
            <a:extLst>
              <a:ext uri="{FF2B5EF4-FFF2-40B4-BE49-F238E27FC236}">
                <a16:creationId xmlns:a16="http://schemas.microsoft.com/office/drawing/2014/main" id="{ADE90C27-5626-43AF-996F-92015B00EE6A}"/>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Название подразделения, лаборатории, факультета и т.д.">
            <a:extLst>
              <a:ext uri="{FF2B5EF4-FFF2-40B4-BE49-F238E27FC236}">
                <a16:creationId xmlns:a16="http://schemas.microsoft.com/office/drawing/2014/main" id="{CF1DE530-A070-4108-8A49-1372102F2E17}"/>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CD6ED5DB-54BE-465F-ACB5-875555DA2185}"/>
              </a:ext>
            </a:extLst>
          </p:cNvPr>
          <p:cNvSpPr>
            <a:spLocks noGrp="1"/>
          </p:cNvSpPr>
          <p:nvPr>
            <p:ph type="ftr" sz="quarter" idx="11"/>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
        <p:nvSpPr>
          <p:cNvPr id="10" name="Текст заголовка">
            <a:extLst>
              <a:ext uri="{FF2B5EF4-FFF2-40B4-BE49-F238E27FC236}">
                <a16:creationId xmlns:a16="http://schemas.microsoft.com/office/drawing/2014/main" id="{A5AFEACE-D557-4B07-BE29-9A963AD4DDD6}"/>
              </a:ext>
            </a:extLst>
          </p:cNvPr>
          <p:cNvSpPr txBox="1">
            <a:spLocks noGrp="1"/>
          </p:cNvSpPr>
          <p:nvPr>
            <p:ph type="title"/>
          </p:nvPr>
        </p:nvSpPr>
        <p:spPr>
          <a:xfrm>
            <a:off x="1043608" y="51470"/>
            <a:ext cx="8100392" cy="936105"/>
          </a:xfrm>
          <a:prstGeom prst="rect">
            <a:avLst/>
          </a:prstGeom>
        </p:spPr>
        <p:txBody>
          <a:bodyPr/>
          <a:lstStyle>
            <a:lvl1pPr>
              <a:defRPr/>
            </a:lvl1pPr>
          </a:lstStyle>
          <a:p>
            <a:r>
              <a:rPr dirty="0" err="1"/>
              <a:t>Текст</a:t>
            </a:r>
            <a:r>
              <a:rPr dirty="0"/>
              <a:t> </a:t>
            </a:r>
            <a:r>
              <a:rPr dirty="0" err="1"/>
              <a:t>заголовка</a:t>
            </a:r>
            <a:endParaRPr dirty="0"/>
          </a:p>
        </p:txBody>
      </p:sp>
    </p:spTree>
    <p:extLst>
      <p:ext uri="{BB962C8B-B14F-4D97-AF65-F5344CB8AC3E}">
        <p14:creationId xmlns:p14="http://schemas.microsoft.com/office/powerpoint/2010/main" val="274075000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Два текста">
    <p:bg>
      <p:bgPr>
        <a:solidFill>
          <a:srgbClr val="FFFFFF"/>
        </a:solidFill>
        <a:effectLst/>
      </p:bgPr>
    </p:bg>
    <p:spTree>
      <p:nvGrpSpPr>
        <p:cNvPr id="1" name=""/>
        <p:cNvGrpSpPr/>
        <p:nvPr/>
      </p:nvGrpSpPr>
      <p:grpSpPr>
        <a:xfrm>
          <a:off x="0" y="0"/>
          <a:ext cx="0" cy="0"/>
          <a:chOff x="0" y="0"/>
          <a:chExt cx="0" cy="0"/>
        </a:xfrm>
      </p:grpSpPr>
      <p:sp>
        <p:nvSpPr>
          <p:cNvPr id="28" name="Текст заголовка"/>
          <p:cNvSpPr txBox="1">
            <a:spLocks noGrp="1"/>
          </p:cNvSpPr>
          <p:nvPr>
            <p:ph type="title"/>
          </p:nvPr>
        </p:nvSpPr>
        <p:spPr>
          <a:prstGeom prst="rect">
            <a:avLst/>
          </a:prstGeom>
        </p:spPr>
        <p:txBody>
          <a:bodyPr/>
          <a:lstStyle>
            <a:lvl1pPr>
              <a:defRPr/>
            </a:lvl1pPr>
          </a:lstStyle>
          <a:p>
            <a:r>
              <a:rPr dirty="0" err="1"/>
              <a:t>Текст</a:t>
            </a:r>
            <a:r>
              <a:rPr dirty="0"/>
              <a:t> </a:t>
            </a:r>
            <a:r>
              <a:rPr dirty="0" err="1"/>
              <a:t>заголовка</a:t>
            </a:r>
            <a:endParaRPr dirty="0"/>
          </a:p>
        </p:txBody>
      </p:sp>
      <p:sp>
        <p:nvSpPr>
          <p:cNvPr id="29" name="Уровень текста 1…"/>
          <p:cNvSpPr txBox="1">
            <a:spLocks noGrp="1"/>
          </p:cNvSpPr>
          <p:nvPr>
            <p:ph type="body" sz="quarter" idx="1" hasCustomPrompt="1"/>
          </p:nvPr>
        </p:nvSpPr>
        <p:spPr>
          <a:xfrm>
            <a:off x="467544" y="1385428"/>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30"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6" name="Уровень текста 1…">
            <a:extLst>
              <a:ext uri="{FF2B5EF4-FFF2-40B4-BE49-F238E27FC236}">
                <a16:creationId xmlns:a16="http://schemas.microsoft.com/office/drawing/2014/main" id="{BC1C8AF6-764D-42DD-8B6D-3BEA682BC416}"/>
              </a:ext>
            </a:extLst>
          </p:cNvPr>
          <p:cNvSpPr txBox="1">
            <a:spLocks noGrp="1"/>
          </p:cNvSpPr>
          <p:nvPr>
            <p:ph type="body" sz="quarter" idx="10" hasCustomPrompt="1"/>
          </p:nvPr>
        </p:nvSpPr>
        <p:spPr>
          <a:xfrm>
            <a:off x="4716016" y="1385428"/>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7" name="Линия">
            <a:extLst>
              <a:ext uri="{FF2B5EF4-FFF2-40B4-BE49-F238E27FC236}">
                <a16:creationId xmlns:a16="http://schemas.microsoft.com/office/drawing/2014/main" id="{1185B34F-00E4-4ADE-B002-13C9F81B20CA}"/>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8" name="Название подразделения, лаборатории, факультета и т.д.">
            <a:extLst>
              <a:ext uri="{FF2B5EF4-FFF2-40B4-BE49-F238E27FC236}">
                <a16:creationId xmlns:a16="http://schemas.microsoft.com/office/drawing/2014/main" id="{6E3CA155-B1B0-4089-9C94-E6948843FB3F}"/>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9" name="Линия">
            <a:extLst>
              <a:ext uri="{FF2B5EF4-FFF2-40B4-BE49-F238E27FC236}">
                <a16:creationId xmlns:a16="http://schemas.microsoft.com/office/drawing/2014/main" id="{95EF9B6E-0540-4EEF-B91E-A522CAE02F15}"/>
              </a:ext>
            </a:extLst>
          </p:cNvPr>
          <p:cNvSpPr/>
          <p:nvPr userDrawn="1"/>
        </p:nvSpPr>
        <p:spPr>
          <a:xfrm>
            <a:off x="0" y="1059582"/>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2" name="Нижний колонтитул 1">
            <a:extLst>
              <a:ext uri="{FF2B5EF4-FFF2-40B4-BE49-F238E27FC236}">
                <a16:creationId xmlns:a16="http://schemas.microsoft.com/office/drawing/2014/main" id="{A8FB7426-84BB-4D2A-B346-65D0BF0892F3}"/>
              </a:ext>
            </a:extLst>
          </p:cNvPr>
          <p:cNvSpPr>
            <a:spLocks noGrp="1"/>
          </p:cNvSpPr>
          <p:nvPr>
            <p:ph type="ftr" sz="quarter" idx="11"/>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198859037"/>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Фото — 3 шт.">
    <p:bg>
      <p:bgPr>
        <a:solidFill>
          <a:srgbClr val="FFFFFF"/>
        </a:solidFill>
        <a:effectLst/>
      </p:bgPr>
    </p:bg>
    <p:spTree>
      <p:nvGrpSpPr>
        <p:cNvPr id="1" name=""/>
        <p:cNvGrpSpPr/>
        <p:nvPr/>
      </p:nvGrpSpPr>
      <p:grpSpPr>
        <a:xfrm>
          <a:off x="0" y="0"/>
          <a:ext cx="0" cy="0"/>
          <a:chOff x="0" y="0"/>
          <a:chExt cx="0" cy="0"/>
        </a:xfrm>
      </p:grpSpPr>
      <p:sp>
        <p:nvSpPr>
          <p:cNvPr id="35" name="Изображение"/>
          <p:cNvSpPr>
            <a:spLocks noGrp="1"/>
          </p:cNvSpPr>
          <p:nvPr>
            <p:ph type="pic" sz="quarter" idx="13"/>
          </p:nvPr>
        </p:nvSpPr>
        <p:spPr>
          <a:xfrm>
            <a:off x="4685853" y="2685604"/>
            <a:ext cx="2812852" cy="1989088"/>
          </a:xfrm>
          <a:prstGeom prst="rect">
            <a:avLst/>
          </a:prstGeom>
        </p:spPr>
        <p:txBody>
          <a:bodyPr lIns="91439" tIns="45719" rIns="91439" bIns="45719" anchor="t">
            <a:noAutofit/>
          </a:bodyPr>
          <a:lstStyle>
            <a:lvl1pPr>
              <a:defRPr/>
            </a:lvl1pPr>
          </a:lstStyle>
          <a:p>
            <a:endParaRPr dirty="0"/>
          </a:p>
        </p:txBody>
      </p:sp>
      <p:sp>
        <p:nvSpPr>
          <p:cNvPr id="36" name="Изображение"/>
          <p:cNvSpPr>
            <a:spLocks noGrp="1"/>
          </p:cNvSpPr>
          <p:nvPr>
            <p:ph type="pic" sz="quarter" idx="14"/>
          </p:nvPr>
        </p:nvSpPr>
        <p:spPr>
          <a:xfrm>
            <a:off x="4689133" y="468809"/>
            <a:ext cx="2812852" cy="1989088"/>
          </a:xfrm>
          <a:prstGeom prst="rect">
            <a:avLst/>
          </a:prstGeom>
        </p:spPr>
        <p:txBody>
          <a:bodyPr lIns="91439" tIns="45719" rIns="91439" bIns="45719" anchor="t">
            <a:noAutofit/>
          </a:bodyPr>
          <a:lstStyle>
            <a:lvl1pPr>
              <a:defRPr/>
            </a:lvl1pPr>
          </a:lstStyle>
          <a:p>
            <a:endParaRPr dirty="0"/>
          </a:p>
        </p:txBody>
      </p:sp>
      <p:sp>
        <p:nvSpPr>
          <p:cNvPr id="37" name="Изображение"/>
          <p:cNvSpPr>
            <a:spLocks noGrp="1"/>
          </p:cNvSpPr>
          <p:nvPr>
            <p:ph type="pic" sz="half" idx="15"/>
          </p:nvPr>
        </p:nvSpPr>
        <p:spPr>
          <a:xfrm>
            <a:off x="1645295" y="468809"/>
            <a:ext cx="2812852" cy="4205883"/>
          </a:xfrm>
          <a:prstGeom prst="rect">
            <a:avLst/>
          </a:prstGeom>
        </p:spPr>
        <p:txBody>
          <a:bodyPr lIns="91439" tIns="45719" rIns="91439" bIns="45719" anchor="t">
            <a:noAutofit/>
          </a:bodyPr>
          <a:lstStyle>
            <a:lvl1pPr>
              <a:defRPr/>
            </a:lvl1pPr>
          </a:lstStyle>
          <a:p>
            <a:endParaRPr dirty="0"/>
          </a:p>
        </p:txBody>
      </p:sp>
      <p:sp>
        <p:nvSpPr>
          <p:cNvPr id="38"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6" name="Линия">
            <a:extLst>
              <a:ext uri="{FF2B5EF4-FFF2-40B4-BE49-F238E27FC236}">
                <a16:creationId xmlns:a16="http://schemas.microsoft.com/office/drawing/2014/main" id="{E9B90CD4-A6C7-4909-86A5-67B9ABD3B5D1}"/>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7" name="Название подразделения, лаборатории, факультета и т.д.">
            <a:extLst>
              <a:ext uri="{FF2B5EF4-FFF2-40B4-BE49-F238E27FC236}">
                <a16:creationId xmlns:a16="http://schemas.microsoft.com/office/drawing/2014/main" id="{AFEF6E30-CADD-43F4-9744-2857966AAE01}"/>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EA6524AB-809B-45BB-91A3-2A03E67B5A41}"/>
              </a:ext>
            </a:extLst>
          </p:cNvPr>
          <p:cNvSpPr>
            <a:spLocks noGrp="1"/>
          </p:cNvSpPr>
          <p:nvPr>
            <p:ph type="ftr" sz="quarter" idx="16"/>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Фото">
    <p:bg>
      <p:bgPr>
        <a:solidFill>
          <a:srgbClr val="FFFFFF"/>
        </a:solidFill>
        <a:effectLst/>
      </p:bgPr>
    </p:bg>
    <p:spTree>
      <p:nvGrpSpPr>
        <p:cNvPr id="1" name=""/>
        <p:cNvGrpSpPr/>
        <p:nvPr/>
      </p:nvGrpSpPr>
      <p:grpSpPr>
        <a:xfrm>
          <a:off x="0" y="0"/>
          <a:ext cx="0" cy="0"/>
          <a:chOff x="0" y="0"/>
          <a:chExt cx="0" cy="0"/>
        </a:xfrm>
      </p:grpSpPr>
      <p:sp>
        <p:nvSpPr>
          <p:cNvPr id="44" name="Изображение"/>
          <p:cNvSpPr>
            <a:spLocks noGrp="1"/>
          </p:cNvSpPr>
          <p:nvPr>
            <p:ph type="pic" idx="13"/>
          </p:nvPr>
        </p:nvSpPr>
        <p:spPr>
          <a:xfrm>
            <a:off x="1143000" y="0"/>
            <a:ext cx="6858000" cy="5143500"/>
          </a:xfrm>
          <a:prstGeom prst="rect">
            <a:avLst/>
          </a:prstGeom>
        </p:spPr>
        <p:txBody>
          <a:bodyPr lIns="91439" tIns="45719" rIns="91439" bIns="45719" anchor="t">
            <a:noAutofit/>
          </a:bodyPr>
          <a:lstStyle>
            <a:lvl1pPr>
              <a:defRPr/>
            </a:lvl1pPr>
          </a:lstStyle>
          <a:p>
            <a:endParaRPr dirty="0"/>
          </a:p>
        </p:txBody>
      </p:sp>
      <p:sp>
        <p:nvSpPr>
          <p:cNvPr id="45"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4" name="Линия">
            <a:extLst>
              <a:ext uri="{FF2B5EF4-FFF2-40B4-BE49-F238E27FC236}">
                <a16:creationId xmlns:a16="http://schemas.microsoft.com/office/drawing/2014/main" id="{EA22366D-3D75-45F5-BE00-12188C19EB6C}"/>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5" name="Название подразделения, лаборатории, факультета и т.д.">
            <a:extLst>
              <a:ext uri="{FF2B5EF4-FFF2-40B4-BE49-F238E27FC236}">
                <a16:creationId xmlns:a16="http://schemas.microsoft.com/office/drawing/2014/main" id="{0E3EBAA9-BBAD-4E24-83DD-E5BC4C4C89FA}"/>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5BC212B3-0FE4-4BC3-9C2F-EC77D1759DD4}"/>
              </a:ext>
            </a:extLst>
          </p:cNvPr>
          <p:cNvSpPr>
            <a:spLocks noGrp="1"/>
          </p:cNvSpPr>
          <p:nvPr>
            <p:ph type="ftr" sz="quarter" idx="14"/>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Титульный слайд презентации">
    <p:spTree>
      <p:nvGrpSpPr>
        <p:cNvPr id="1" name=""/>
        <p:cNvGrpSpPr/>
        <p:nvPr/>
      </p:nvGrpSpPr>
      <p:grpSpPr>
        <a:xfrm>
          <a:off x="0" y="0"/>
          <a:ext cx="0" cy="0"/>
          <a:chOff x="0" y="0"/>
          <a:chExt cx="0" cy="0"/>
        </a:xfrm>
      </p:grpSpPr>
      <p:sp>
        <p:nvSpPr>
          <p:cNvPr id="7"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11" name="Прямоугольник 10">
            <a:extLst>
              <a:ext uri="{FF2B5EF4-FFF2-40B4-BE49-F238E27FC236}">
                <a16:creationId xmlns:a16="http://schemas.microsoft.com/office/drawing/2014/main" id="{ACEEA986-1D6A-4935-BBAE-D2778A7692CC}"/>
              </a:ext>
            </a:extLst>
          </p:cNvPr>
          <p:cNvSpPr/>
          <p:nvPr userDrawn="1"/>
        </p:nvSpPr>
        <p:spPr>
          <a:xfrm>
            <a:off x="0" y="16616"/>
            <a:ext cx="2241302" cy="5143500"/>
          </a:xfrm>
          <a:prstGeom prst="rect">
            <a:avLst/>
          </a:prstGeom>
          <a:solidFill>
            <a:schemeClr val="accent1">
              <a:lumMod val="50000"/>
            </a:schemeClr>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pic>
        <p:nvPicPr>
          <p:cNvPr id="14" name="Изображение" descr="Изображение">
            <a:extLst>
              <a:ext uri="{FF2B5EF4-FFF2-40B4-BE49-F238E27FC236}">
                <a16:creationId xmlns:a16="http://schemas.microsoft.com/office/drawing/2014/main" id="{93D2D8BC-A463-4261-B0E8-B3038D8E47E1}"/>
              </a:ext>
            </a:extLst>
          </p:cNvPr>
          <p:cNvPicPr>
            <a:picLocks noChangeAspect="1"/>
          </p:cNvPicPr>
          <p:nvPr userDrawn="1"/>
        </p:nvPicPr>
        <p:blipFill>
          <a:blip r:embed="rId2"/>
          <a:stretch>
            <a:fillRect/>
          </a:stretch>
        </p:blipFill>
        <p:spPr>
          <a:xfrm>
            <a:off x="539552" y="320560"/>
            <a:ext cx="1283498" cy="1241011"/>
          </a:xfrm>
          <a:prstGeom prst="rect">
            <a:avLst/>
          </a:prstGeom>
          <a:ln w="12700">
            <a:miter lim="400000"/>
          </a:ln>
        </p:spPr>
      </p:pic>
      <p:sp>
        <p:nvSpPr>
          <p:cNvPr id="15" name="Текст 3">
            <a:extLst>
              <a:ext uri="{FF2B5EF4-FFF2-40B4-BE49-F238E27FC236}">
                <a16:creationId xmlns:a16="http://schemas.microsoft.com/office/drawing/2014/main" id="{911C272D-3C45-4E45-AA89-BD711FAFC53B}"/>
              </a:ext>
            </a:extLst>
          </p:cNvPr>
          <p:cNvSpPr>
            <a:spLocks noGrp="1"/>
          </p:cNvSpPr>
          <p:nvPr>
            <p:ph type="body" sz="quarter" idx="14" hasCustomPrompt="1"/>
          </p:nvPr>
        </p:nvSpPr>
        <p:spPr>
          <a:xfrm>
            <a:off x="4572000" y="4741093"/>
            <a:ext cx="2288443" cy="350937"/>
          </a:xfrm>
        </p:spPr>
        <p:txBody>
          <a:bodyPr>
            <a:noAutofit/>
          </a:bodyPr>
          <a:lstStyle>
            <a:lvl1pPr marL="0" indent="0" algn="ctr">
              <a:lnSpc>
                <a:spcPct val="100000"/>
              </a:lnSpc>
              <a:spcBef>
                <a:spcPts val="0"/>
              </a:spcBef>
              <a:buNone/>
              <a:defRPr sz="1600">
                <a:solidFill>
                  <a:schemeClr val="accent1">
                    <a:lumMod val="50000"/>
                  </a:schemeClr>
                </a:solidFill>
              </a:defRPr>
            </a:lvl1pPr>
          </a:lstStyle>
          <a:p>
            <a:pPr lvl="0"/>
            <a:r>
              <a:rPr lang="ru-RU" dirty="0"/>
              <a:t>Москва, 2021</a:t>
            </a:r>
          </a:p>
        </p:txBody>
      </p:sp>
      <p:pic>
        <p:nvPicPr>
          <p:cNvPr id="2050" name="Picture 2">
            <a:extLst>
              <a:ext uri="{FF2B5EF4-FFF2-40B4-BE49-F238E27FC236}">
                <a16:creationId xmlns:a16="http://schemas.microsoft.com/office/drawing/2014/main" id="{0BCA2B3B-9D90-4142-B9CB-8260E495E3D1}"/>
              </a:ext>
            </a:extLst>
          </p:cNvPr>
          <p:cNvPicPr>
            <a:picLocks noChangeAspect="1" noChangeArrowheads="1"/>
          </p:cNvPicPr>
          <p:nvPr userDrawn="1"/>
        </p:nvPicPr>
        <p:blipFill rotWithShape="1">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l="10817" t="30567" r="8951" b="27603"/>
          <a:stretch/>
        </p:blipFill>
        <p:spPr bwMode="auto">
          <a:xfrm>
            <a:off x="0" y="2067694"/>
            <a:ext cx="2241302" cy="778690"/>
          </a:xfrm>
          <a:prstGeom prst="rect">
            <a:avLst/>
          </a:prstGeom>
          <a:noFill/>
          <a:extLst>
            <a:ext uri="{909E8E84-426E-40DD-AFC4-6F175D3DCCD1}">
              <a14:hiddenFill xmlns:a14="http://schemas.microsoft.com/office/drawing/2010/main">
                <a:solidFill>
                  <a:srgbClr val="FFFFFF"/>
                </a:solidFill>
              </a14:hiddenFill>
            </a:ext>
          </a:extLst>
        </p:spPr>
      </p:pic>
      <p:sp>
        <p:nvSpPr>
          <p:cNvPr id="5" name="Текст 4">
            <a:extLst>
              <a:ext uri="{FF2B5EF4-FFF2-40B4-BE49-F238E27FC236}">
                <a16:creationId xmlns:a16="http://schemas.microsoft.com/office/drawing/2014/main" id="{6FB36C0D-E54F-47F0-852B-D3A4FC722DD8}"/>
              </a:ext>
            </a:extLst>
          </p:cNvPr>
          <p:cNvSpPr>
            <a:spLocks noGrp="1"/>
          </p:cNvSpPr>
          <p:nvPr>
            <p:ph type="body" sz="quarter" idx="15" hasCustomPrompt="1"/>
          </p:nvPr>
        </p:nvSpPr>
        <p:spPr>
          <a:xfrm>
            <a:off x="3519914" y="843558"/>
            <a:ext cx="4392613" cy="1033212"/>
          </a:xfrm>
        </p:spPr>
        <p:txBody>
          <a:bodyPr>
            <a:normAutofit/>
          </a:bodyPr>
          <a:lstStyle>
            <a:lvl1pPr marL="0" indent="0">
              <a:buNone/>
              <a:defRPr sz="1800">
                <a:solidFill>
                  <a:schemeClr val="accent1">
                    <a:lumMod val="50000"/>
                  </a:schemeClr>
                </a:solidFill>
              </a:defRPr>
            </a:lvl1pPr>
          </a:lstStyle>
          <a:p>
            <a:pPr marL="0" marR="0" lvl="0" indent="0" algn="l" defTabSz="308074" rtl="0" eaLnBrk="1" fontAlgn="auto" latinLnBrk="0" hangingPunct="1">
              <a:lnSpc>
                <a:spcPct val="100000"/>
              </a:lnSpc>
              <a:spcBef>
                <a:spcPts val="0"/>
              </a:spcBef>
              <a:spcAft>
                <a:spcPts val="600"/>
              </a:spcAft>
              <a:buClrTx/>
              <a:buSzPct val="75000"/>
              <a:buFontTx/>
              <a:buNone/>
              <a:tabLst/>
              <a:defRPr/>
            </a:pPr>
            <a:r>
              <a:rPr kumimoji="0" lang="ru-RU" sz="1600" b="0" i="0" u="none" strike="noStrike" cap="none" spc="0" normalizeH="0" baseline="0" dirty="0">
                <a:ln>
                  <a:noFill/>
                </a:ln>
                <a:solidFill>
                  <a:srgbClr val="000000"/>
                </a:solidFill>
                <a:effectLst/>
                <a:uFillTx/>
                <a:latin typeface="+mj-lt"/>
                <a:ea typeface="+mj-ea"/>
                <a:cs typeface="+mj-cs"/>
                <a:sym typeface="Helvetica Light"/>
              </a:rPr>
              <a:t>Благодарю за внимание</a:t>
            </a:r>
          </a:p>
        </p:txBody>
      </p:sp>
      <p:sp>
        <p:nvSpPr>
          <p:cNvPr id="16" name="Текст 4">
            <a:extLst>
              <a:ext uri="{FF2B5EF4-FFF2-40B4-BE49-F238E27FC236}">
                <a16:creationId xmlns:a16="http://schemas.microsoft.com/office/drawing/2014/main" id="{117D62AD-8444-4DA1-ACFC-B49941B0B046}"/>
              </a:ext>
            </a:extLst>
          </p:cNvPr>
          <p:cNvSpPr>
            <a:spLocks noGrp="1"/>
          </p:cNvSpPr>
          <p:nvPr>
            <p:ph type="body" sz="quarter" idx="16" hasCustomPrompt="1"/>
          </p:nvPr>
        </p:nvSpPr>
        <p:spPr>
          <a:xfrm>
            <a:off x="3519913" y="2275719"/>
            <a:ext cx="4392613" cy="1033212"/>
          </a:xfrm>
        </p:spPr>
        <p:txBody>
          <a:bodyPr>
            <a:normAutofit/>
          </a:bodyPr>
          <a:lstStyle>
            <a:lvl1pPr marL="0" indent="0">
              <a:buNone/>
              <a:defRPr sz="1800">
                <a:solidFill>
                  <a:schemeClr val="accent1">
                    <a:lumMod val="50000"/>
                  </a:schemeClr>
                </a:solidFill>
              </a:defRPr>
            </a:lvl1pPr>
          </a:lstStyle>
          <a:p>
            <a:pPr marL="0" marR="0" lvl="0" indent="0" algn="l" defTabSz="308074" rtl="0" eaLnBrk="1" fontAlgn="auto" latinLnBrk="0" hangingPunct="1">
              <a:lnSpc>
                <a:spcPct val="100000"/>
              </a:lnSpc>
              <a:spcBef>
                <a:spcPts val="0"/>
              </a:spcBef>
              <a:spcAft>
                <a:spcPts val="600"/>
              </a:spcAft>
              <a:buClrTx/>
              <a:buSzPct val="75000"/>
              <a:buFontTx/>
              <a:buNone/>
              <a:tabLst/>
              <a:defRPr/>
            </a:pPr>
            <a:r>
              <a:rPr kumimoji="0" lang="ru-RU" sz="1600" b="0" i="0" u="none" strike="noStrike" cap="none" spc="0" normalizeH="0" baseline="0" dirty="0">
                <a:ln>
                  <a:noFill/>
                </a:ln>
                <a:solidFill>
                  <a:srgbClr val="000000"/>
                </a:solidFill>
                <a:effectLst/>
                <a:uFillTx/>
                <a:latin typeface="+mj-lt"/>
                <a:ea typeface="+mj-ea"/>
                <a:cs typeface="+mj-cs"/>
                <a:sym typeface="Helvetica Light"/>
              </a:rPr>
              <a:t>Автор,</a:t>
            </a:r>
            <a:r>
              <a:rPr kumimoji="0" lang="en-US" sz="1600" b="0" i="0" u="none" strike="noStrike" cap="none" spc="0" normalizeH="0" baseline="0" dirty="0">
                <a:ln>
                  <a:noFill/>
                </a:ln>
                <a:solidFill>
                  <a:srgbClr val="000000"/>
                </a:solidFill>
                <a:effectLst/>
                <a:uFillTx/>
                <a:latin typeface="+mj-lt"/>
                <a:ea typeface="+mj-ea"/>
                <a:cs typeface="+mj-cs"/>
                <a:sym typeface="Helvetica Light"/>
              </a:rPr>
              <a:t> </a:t>
            </a:r>
            <a:r>
              <a:rPr kumimoji="0" lang="ru-RU" sz="1600" b="0" i="0" u="none" strike="noStrike" cap="none" spc="0" normalizeH="0" baseline="0" dirty="0">
                <a:ln>
                  <a:noFill/>
                </a:ln>
                <a:solidFill>
                  <a:srgbClr val="000000"/>
                </a:solidFill>
                <a:effectLst/>
                <a:uFillTx/>
                <a:latin typeface="+mj-lt"/>
                <a:ea typeface="+mj-ea"/>
                <a:cs typeface="+mj-cs"/>
                <a:sym typeface="Helvetica Light"/>
              </a:rPr>
              <a:t>Тема ВКР,</a:t>
            </a:r>
            <a:r>
              <a:rPr kumimoji="0" lang="en-US" sz="1600" b="0" i="0" u="none" strike="noStrike" cap="none" spc="0" normalizeH="0" baseline="0" dirty="0">
                <a:ln>
                  <a:noFill/>
                </a:ln>
                <a:solidFill>
                  <a:srgbClr val="000000"/>
                </a:solidFill>
                <a:effectLst/>
                <a:uFillTx/>
                <a:latin typeface="+mj-lt"/>
                <a:ea typeface="+mj-ea"/>
                <a:cs typeface="+mj-cs"/>
                <a:sym typeface="Helvetica Light"/>
              </a:rPr>
              <a:t> </a:t>
            </a:r>
            <a:r>
              <a:rPr kumimoji="0" lang="ru-RU" sz="1600" b="0" i="0" u="none" strike="noStrike" cap="none" spc="0" normalizeH="0" baseline="0" dirty="0">
                <a:ln>
                  <a:noFill/>
                </a:ln>
                <a:solidFill>
                  <a:srgbClr val="000000"/>
                </a:solidFill>
                <a:effectLst/>
                <a:uFillTx/>
                <a:latin typeface="+mj-lt"/>
                <a:ea typeface="+mj-ea"/>
                <a:cs typeface="+mj-cs"/>
                <a:sym typeface="Helvetica Light"/>
              </a:rPr>
              <a:t>Е-</a:t>
            </a:r>
            <a:r>
              <a:rPr kumimoji="0" lang="en-US" sz="1600" b="0" i="0" u="none" strike="noStrike" cap="none" spc="0" normalizeH="0" baseline="0" dirty="0">
                <a:ln>
                  <a:noFill/>
                </a:ln>
                <a:solidFill>
                  <a:srgbClr val="000000"/>
                </a:solidFill>
                <a:effectLst/>
                <a:uFillTx/>
                <a:latin typeface="+mj-lt"/>
                <a:ea typeface="+mj-ea"/>
                <a:cs typeface="+mj-cs"/>
                <a:sym typeface="Helvetica Light"/>
              </a:rPr>
              <a:t>mail</a:t>
            </a:r>
            <a:endParaRPr kumimoji="0" lang="ru-RU" sz="1600" b="0" i="0" u="none" strike="noStrike" cap="none" spc="0" normalizeH="0" baseline="0" dirty="0">
              <a:ln>
                <a:noFill/>
              </a:ln>
              <a:solidFill>
                <a:srgbClr val="000000"/>
              </a:solidFill>
              <a:effectLst/>
              <a:uFillTx/>
              <a:latin typeface="+mj-lt"/>
              <a:ea typeface="+mj-ea"/>
              <a:cs typeface="+mj-cs"/>
              <a:sym typeface="Helvetica Light"/>
            </a:endParaRPr>
          </a:p>
        </p:txBody>
      </p:sp>
    </p:spTree>
    <p:extLst>
      <p:ext uri="{BB962C8B-B14F-4D97-AF65-F5344CB8AC3E}">
        <p14:creationId xmlns:p14="http://schemas.microsoft.com/office/powerpoint/2010/main" val="414822501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Синий заголовок и текст">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3" name="Прямоугольник 2">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chemeClr val="accent1">
              <a:lumMod val="50000"/>
            </a:schemeClr>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pic>
        <p:nvPicPr>
          <p:cNvPr id="5" name="Изображение" descr="Изображение">
            <a:extLst>
              <a:ext uri="{FF2B5EF4-FFF2-40B4-BE49-F238E27FC236}">
                <a16:creationId xmlns:a16="http://schemas.microsoft.com/office/drawing/2014/main" id="{A7BF8896-99BB-43AD-BF6C-18114F3EBE3A}"/>
              </a:ext>
            </a:extLst>
          </p:cNvPr>
          <p:cNvPicPr>
            <a:picLocks noChangeAspect="1"/>
          </p:cNvPicPr>
          <p:nvPr userDrawn="1"/>
        </p:nvPicPr>
        <p:blipFill>
          <a:blip r:embed="rId2"/>
          <a:stretch>
            <a:fillRect/>
          </a:stretch>
        </p:blipFill>
        <p:spPr>
          <a:xfrm>
            <a:off x="39799" y="75851"/>
            <a:ext cx="947529" cy="916163"/>
          </a:xfrm>
          <a:prstGeom prst="rect">
            <a:avLst/>
          </a:prstGeom>
          <a:ln w="12700">
            <a:miter lim="400000"/>
          </a:ln>
        </p:spPr>
      </p:pic>
      <p:sp>
        <p:nvSpPr>
          <p:cNvPr id="6" name="Уровень текста 1…">
            <a:extLst>
              <a:ext uri="{FF2B5EF4-FFF2-40B4-BE49-F238E27FC236}">
                <a16:creationId xmlns:a16="http://schemas.microsoft.com/office/drawing/2014/main" id="{EC41CF65-5987-498F-8065-29D01F195B97}"/>
              </a:ext>
            </a:extLst>
          </p:cNvPr>
          <p:cNvSpPr txBox="1">
            <a:spLocks noGrp="1"/>
          </p:cNvSpPr>
          <p:nvPr>
            <p:ph type="body" idx="1" hasCustomPrompt="1"/>
          </p:nvPr>
        </p:nvSpPr>
        <p:spPr>
          <a:xfrm>
            <a:off x="251520" y="1131590"/>
            <a:ext cx="8712968" cy="3699410"/>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r>
              <a:rPr lang="ru-RU" dirty="0"/>
              <a:t>Текст слайда</a:t>
            </a:r>
            <a:endParaRPr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колонки текста">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3" name="Прямоугольник 2">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chemeClr val="accent1">
              <a:lumMod val="50000"/>
            </a:schemeClr>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pic>
        <p:nvPicPr>
          <p:cNvPr id="5" name="Изображение" descr="Изображение">
            <a:extLst>
              <a:ext uri="{FF2B5EF4-FFF2-40B4-BE49-F238E27FC236}">
                <a16:creationId xmlns:a16="http://schemas.microsoft.com/office/drawing/2014/main" id="{A7BF8896-99BB-43AD-BF6C-18114F3EBE3A}"/>
              </a:ext>
            </a:extLst>
          </p:cNvPr>
          <p:cNvPicPr>
            <a:picLocks noChangeAspect="1"/>
          </p:cNvPicPr>
          <p:nvPr userDrawn="1"/>
        </p:nvPicPr>
        <p:blipFill>
          <a:blip r:embed="rId2"/>
          <a:stretch>
            <a:fillRect/>
          </a:stretch>
        </p:blipFill>
        <p:spPr>
          <a:xfrm>
            <a:off x="39799" y="75851"/>
            <a:ext cx="947529" cy="916163"/>
          </a:xfrm>
          <a:prstGeom prst="rect">
            <a:avLst/>
          </a:prstGeom>
          <a:ln w="12700">
            <a:miter lim="400000"/>
          </a:ln>
        </p:spPr>
      </p:pic>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0B3FA64C-A417-40BF-9B6A-2AFECE1BE93D}"/>
              </a:ext>
            </a:extLst>
          </p:cNvPr>
          <p:cNvSpPr txBox="1"/>
          <p:nvPr userDrawn="1"/>
        </p:nvSpPr>
        <p:spPr>
          <a:xfrm>
            <a:off x="605278" y="1347614"/>
            <a:ext cx="8071178" cy="30962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6789" tIns="26789" rIns="26789" bIns="26789" numCol="2" spcCol="1076157"/>
          <a:lstStyle/>
          <a:p>
            <a:pPr algn="l">
              <a:spcAft>
                <a:spcPts val="225"/>
              </a:spcAft>
              <a:defRPr sz="2800">
                <a:solidFill>
                  <a:srgbClr val="253957"/>
                </a:solidFill>
                <a:latin typeface="+mn-lt"/>
                <a:ea typeface="+mn-ea"/>
                <a:cs typeface="+mn-cs"/>
                <a:sym typeface="Arial Narrow"/>
              </a:defRPr>
            </a:pPr>
            <a:r>
              <a:rPr sz="1200" dirty="0"/>
              <a:t>Text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p>
          <a:p>
            <a:pPr algn="l">
              <a:spcAft>
                <a:spcPts val="225"/>
              </a:spcAft>
              <a:defRPr sz="2800">
                <a:solidFill>
                  <a:srgbClr val="253957"/>
                </a:solidFill>
                <a:latin typeface="+mn-lt"/>
                <a:ea typeface="+mn-ea"/>
                <a:cs typeface="+mn-cs"/>
                <a:sym typeface="Arial Narrow"/>
              </a:defRPr>
            </a:pPr>
            <a:r>
              <a:rPr sz="1200" dirty="0"/>
              <a:t>Text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p>
        </p:txBody>
      </p:sp>
    </p:spTree>
    <p:extLst>
      <p:ext uri="{BB962C8B-B14F-4D97-AF65-F5344CB8AC3E}">
        <p14:creationId xmlns:p14="http://schemas.microsoft.com/office/powerpoint/2010/main" val="304551259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список">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3" name="Прямоугольник 2">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chemeClr val="accent1">
              <a:lumMod val="50000"/>
            </a:schemeClr>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lvl1pPr>
              <a:defRPr sz="2800">
                <a:solidFill>
                  <a:schemeClr val="bg1"/>
                </a:solidFill>
              </a:defRPr>
            </a:lvl1pPr>
          </a:lstStyle>
          <a:p>
            <a:r>
              <a:rPr dirty="0" err="1"/>
              <a:t>Текст</a:t>
            </a:r>
            <a:r>
              <a:rPr dirty="0"/>
              <a:t> </a:t>
            </a:r>
            <a:r>
              <a:rPr dirty="0" err="1"/>
              <a:t>заголовка</a:t>
            </a:r>
            <a:endParaRPr dirty="0"/>
          </a:p>
        </p:txBody>
      </p:sp>
      <p:pic>
        <p:nvPicPr>
          <p:cNvPr id="5" name="Изображение" descr="Изображение">
            <a:extLst>
              <a:ext uri="{FF2B5EF4-FFF2-40B4-BE49-F238E27FC236}">
                <a16:creationId xmlns:a16="http://schemas.microsoft.com/office/drawing/2014/main" id="{A7BF8896-99BB-43AD-BF6C-18114F3EBE3A}"/>
              </a:ext>
            </a:extLst>
          </p:cNvPr>
          <p:cNvPicPr>
            <a:picLocks noChangeAspect="1"/>
          </p:cNvPicPr>
          <p:nvPr userDrawn="1"/>
        </p:nvPicPr>
        <p:blipFill>
          <a:blip r:embed="rId2"/>
          <a:stretch>
            <a:fillRect/>
          </a:stretch>
        </p:blipFill>
        <p:spPr>
          <a:xfrm>
            <a:off x="39799" y="75851"/>
            <a:ext cx="947529" cy="916163"/>
          </a:xfrm>
          <a:prstGeom prst="rect">
            <a:avLst/>
          </a:prstGeom>
          <a:ln w="12700">
            <a:miter lim="400000"/>
          </a:ln>
        </p:spPr>
      </p:pic>
      <p:sp>
        <p:nvSpPr>
          <p:cNvPr id="7" name="Уровень текста 1…">
            <a:extLst>
              <a:ext uri="{FF2B5EF4-FFF2-40B4-BE49-F238E27FC236}">
                <a16:creationId xmlns:a16="http://schemas.microsoft.com/office/drawing/2014/main" id="{A021C47A-2176-487F-B35B-140B329A8874}"/>
              </a:ext>
            </a:extLst>
          </p:cNvPr>
          <p:cNvSpPr txBox="1">
            <a:spLocks noGrp="1"/>
          </p:cNvSpPr>
          <p:nvPr>
            <p:ph type="body" idx="10"/>
          </p:nvPr>
        </p:nvSpPr>
        <p:spPr>
          <a:xfrm>
            <a:off x="226623" y="1170486"/>
            <a:ext cx="8712968" cy="3699410"/>
          </a:xfrm>
          <a:prstGeom prst="rect">
            <a:avLst/>
          </a:prstGeom>
        </p:spPr>
        <p:txBody>
          <a:bodyPr/>
          <a:lstStyle>
            <a:lvl1pPr>
              <a:defRPr sz="1600"/>
            </a:lvl1pPr>
            <a:lvl2pPr>
              <a:defRPr sz="1400"/>
            </a:lvl2pPr>
            <a:lvl3pPr>
              <a:defRPr sz="1400"/>
            </a:lvl3pPr>
            <a:lvl4pPr>
              <a:defRPr sz="1400"/>
            </a:lvl4pPr>
            <a:lvl5pPr>
              <a:defRPr sz="1400"/>
            </a:lvl5pPr>
          </a:lstStyle>
          <a:p>
            <a:r>
              <a:rPr dirty="0" err="1"/>
              <a:t>Уровень</a:t>
            </a:r>
            <a:r>
              <a:rPr dirty="0"/>
              <a:t> </a:t>
            </a:r>
            <a:r>
              <a:rPr dirty="0" err="1"/>
              <a:t>текста</a:t>
            </a:r>
            <a:r>
              <a:rPr dirty="0"/>
              <a:t> 1</a:t>
            </a:r>
          </a:p>
          <a:p>
            <a:pPr lvl="1"/>
            <a:r>
              <a:rPr dirty="0" err="1"/>
              <a:t>Уровень</a:t>
            </a:r>
            <a:r>
              <a:rPr dirty="0"/>
              <a:t> </a:t>
            </a:r>
            <a:r>
              <a:rPr dirty="0" err="1"/>
              <a:t>текста</a:t>
            </a:r>
            <a:r>
              <a:rPr dirty="0"/>
              <a:t> 2</a:t>
            </a:r>
          </a:p>
          <a:p>
            <a:pPr lvl="2"/>
            <a:r>
              <a:rPr dirty="0" err="1"/>
              <a:t>Уровень</a:t>
            </a:r>
            <a:r>
              <a:rPr dirty="0"/>
              <a:t> </a:t>
            </a:r>
            <a:r>
              <a:rPr dirty="0" err="1"/>
              <a:t>текста</a:t>
            </a:r>
            <a:r>
              <a:rPr dirty="0"/>
              <a:t> 3</a:t>
            </a:r>
          </a:p>
          <a:p>
            <a:pPr lvl="3"/>
            <a:r>
              <a:rPr dirty="0" err="1"/>
              <a:t>Уровень</a:t>
            </a:r>
            <a:r>
              <a:rPr dirty="0"/>
              <a:t> </a:t>
            </a:r>
            <a:r>
              <a:rPr dirty="0" err="1"/>
              <a:t>текста</a:t>
            </a:r>
            <a:r>
              <a:rPr dirty="0"/>
              <a:t> 4</a:t>
            </a:r>
          </a:p>
          <a:p>
            <a:pPr lvl="4"/>
            <a:r>
              <a:rPr dirty="0" err="1"/>
              <a:t>Уровень</a:t>
            </a:r>
            <a:r>
              <a:rPr dirty="0"/>
              <a:t> </a:t>
            </a:r>
            <a:r>
              <a:rPr dirty="0" err="1"/>
              <a:t>текста</a:t>
            </a:r>
            <a:r>
              <a:rPr dirty="0"/>
              <a:t> 5</a:t>
            </a:r>
          </a:p>
        </p:txBody>
      </p:sp>
      <p:sp>
        <p:nvSpPr>
          <p:cNvPr id="8" name="Линия">
            <a:extLst>
              <a:ext uri="{FF2B5EF4-FFF2-40B4-BE49-F238E27FC236}">
                <a16:creationId xmlns:a16="http://schemas.microsoft.com/office/drawing/2014/main" id="{ADE90C27-5626-43AF-996F-92015B00EE6A}"/>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Название подразделения, лаборатории, факультета и т.д.">
            <a:extLst>
              <a:ext uri="{FF2B5EF4-FFF2-40B4-BE49-F238E27FC236}">
                <a16:creationId xmlns:a16="http://schemas.microsoft.com/office/drawing/2014/main" id="{CF1DE530-A070-4108-8A49-1372102F2E17}"/>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CD6ED5DB-54BE-465F-ACB5-875555DA2185}"/>
              </a:ext>
            </a:extLst>
          </p:cNvPr>
          <p:cNvSpPr>
            <a:spLocks noGrp="1"/>
          </p:cNvSpPr>
          <p:nvPr>
            <p:ph type="ftr" sz="quarter" idx="11"/>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425382700"/>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код">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3" name="Прямоугольник 2">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chemeClr val="accent1">
              <a:lumMod val="50000"/>
            </a:schemeClr>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pic>
        <p:nvPicPr>
          <p:cNvPr id="5" name="Изображение" descr="Изображение">
            <a:extLst>
              <a:ext uri="{FF2B5EF4-FFF2-40B4-BE49-F238E27FC236}">
                <a16:creationId xmlns:a16="http://schemas.microsoft.com/office/drawing/2014/main" id="{A7BF8896-99BB-43AD-BF6C-18114F3EBE3A}"/>
              </a:ext>
            </a:extLst>
          </p:cNvPr>
          <p:cNvPicPr>
            <a:picLocks noChangeAspect="1"/>
          </p:cNvPicPr>
          <p:nvPr userDrawn="1"/>
        </p:nvPicPr>
        <p:blipFill>
          <a:blip r:embed="rId2"/>
          <a:stretch>
            <a:fillRect/>
          </a:stretch>
        </p:blipFill>
        <p:spPr>
          <a:xfrm>
            <a:off x="39799" y="75851"/>
            <a:ext cx="947529" cy="916163"/>
          </a:xfrm>
          <a:prstGeom prst="rect">
            <a:avLst/>
          </a:prstGeom>
          <a:ln w="12700">
            <a:miter lim="400000"/>
          </a:ln>
        </p:spPr>
      </p:pic>
      <p:sp>
        <p:nvSpPr>
          <p:cNvPr id="8" name="Изображение">
            <a:extLst>
              <a:ext uri="{FF2B5EF4-FFF2-40B4-BE49-F238E27FC236}">
                <a16:creationId xmlns:a16="http://schemas.microsoft.com/office/drawing/2014/main" id="{EB5FEDAA-C931-46BD-9DD5-5465F772A171}"/>
              </a:ext>
            </a:extLst>
          </p:cNvPr>
          <p:cNvSpPr>
            <a:spLocks noGrp="1"/>
          </p:cNvSpPr>
          <p:nvPr>
            <p:ph type="pic" sz="quarter" idx="13" hasCustomPrompt="1"/>
          </p:nvPr>
        </p:nvSpPr>
        <p:spPr>
          <a:xfrm>
            <a:off x="4685852" y="1372939"/>
            <a:ext cx="3702571" cy="3315147"/>
          </a:xfrm>
          <a:prstGeom prst="rect">
            <a:avLst/>
          </a:prstGeom>
          <a:solidFill>
            <a:schemeClr val="bg1">
              <a:lumMod val="95000"/>
            </a:schemeClr>
          </a:solidFill>
        </p:spPr>
        <p:txBody>
          <a:bodyPr lIns="91439" tIns="45719" rIns="91439" bIns="45719" anchor="t">
            <a:noAutofit/>
          </a:bodyPr>
          <a:lstStyle>
            <a:lvl1pPr marL="0" indent="0">
              <a:buNone/>
              <a:defRPr sz="1600">
                <a:latin typeface="Consolas" panose="020B0609020204030204" pitchFamily="49" charset="0"/>
              </a:defRPr>
            </a:lvl1pPr>
          </a:lstStyle>
          <a:p>
            <a:r>
              <a:rPr lang="ru-RU" dirty="0"/>
              <a:t>Код</a:t>
            </a:r>
            <a:endParaRPr dirty="0"/>
          </a:p>
        </p:txBody>
      </p:sp>
      <p:sp>
        <p:nvSpPr>
          <p:cNvPr id="9" name="Уровень текста 1…">
            <a:extLst>
              <a:ext uri="{FF2B5EF4-FFF2-40B4-BE49-F238E27FC236}">
                <a16:creationId xmlns:a16="http://schemas.microsoft.com/office/drawing/2014/main" id="{1D8B92B9-CBEB-4087-81F4-A3F7FB942B5B}"/>
              </a:ext>
            </a:extLst>
          </p:cNvPr>
          <p:cNvSpPr txBox="1">
            <a:spLocks noGrp="1"/>
          </p:cNvSpPr>
          <p:nvPr>
            <p:ph type="body" sz="quarter" idx="1" hasCustomPrompt="1"/>
          </p:nvPr>
        </p:nvSpPr>
        <p:spPr>
          <a:xfrm>
            <a:off x="323528" y="1385429"/>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10" name="Линия">
            <a:extLst>
              <a:ext uri="{FF2B5EF4-FFF2-40B4-BE49-F238E27FC236}">
                <a16:creationId xmlns:a16="http://schemas.microsoft.com/office/drawing/2014/main" id="{246E279F-BB47-4FD1-8C06-BBE1D22C5F33}"/>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11" name="Название подразделения, лаборатории, факультета и т.д.">
            <a:extLst>
              <a:ext uri="{FF2B5EF4-FFF2-40B4-BE49-F238E27FC236}">
                <a16:creationId xmlns:a16="http://schemas.microsoft.com/office/drawing/2014/main" id="{C2476ED6-65CD-4C9A-A9A9-D982D4E95BEB}"/>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C776B9DC-CF61-42D0-95BF-6CEAEA9B8B1E}"/>
              </a:ext>
            </a:extLst>
          </p:cNvPr>
          <p:cNvSpPr>
            <a:spLocks noGrp="1"/>
          </p:cNvSpPr>
          <p:nvPr>
            <p:ph type="ftr" sz="quarter" idx="14"/>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1316075890"/>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Синий заголовок и два текста">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3" name="Прямоугольник 2">
            <a:extLst>
              <a:ext uri="{FF2B5EF4-FFF2-40B4-BE49-F238E27FC236}">
                <a16:creationId xmlns:a16="http://schemas.microsoft.com/office/drawing/2014/main" id="{BAE44123-B82B-4D3A-9ABC-464CE961FE12}"/>
              </a:ext>
            </a:extLst>
          </p:cNvPr>
          <p:cNvSpPr/>
          <p:nvPr userDrawn="1"/>
        </p:nvSpPr>
        <p:spPr>
          <a:xfrm>
            <a:off x="0" y="4142"/>
            <a:ext cx="9144329" cy="1059582"/>
          </a:xfrm>
          <a:prstGeom prst="rect">
            <a:avLst/>
          </a:prstGeom>
          <a:solidFill>
            <a:schemeClr val="accent1">
              <a:lumMod val="50000"/>
            </a:schemeClr>
          </a:solidFill>
          <a:ln w="12700" cap="flat">
            <a:noFill/>
            <a:miter lim="400000"/>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ru-RU" sz="3200" b="0" i="0" u="none" strike="noStrike" cap="none" spc="0" normalizeH="0" baseline="0">
              <a:ln>
                <a:noFill/>
              </a:ln>
              <a:solidFill>
                <a:srgbClr val="FFFFFF"/>
              </a:solidFill>
              <a:effectLst/>
              <a:uFillTx/>
              <a:latin typeface="+mj-lt"/>
              <a:ea typeface="+mj-ea"/>
              <a:cs typeface="+mj-cs"/>
              <a:sym typeface="Helvetica Light"/>
            </a:endParaRPr>
          </a:p>
        </p:txBody>
      </p:sp>
      <p:sp>
        <p:nvSpPr>
          <p:cNvPr id="4" name="Текст заголовка">
            <a:extLst>
              <a:ext uri="{FF2B5EF4-FFF2-40B4-BE49-F238E27FC236}">
                <a16:creationId xmlns:a16="http://schemas.microsoft.com/office/drawing/2014/main" id="{996695E3-A7A1-4817-934A-DC36B0EAF689}"/>
              </a:ext>
            </a:extLst>
          </p:cNvPr>
          <p:cNvSpPr txBox="1">
            <a:spLocks noGrp="1"/>
          </p:cNvSpPr>
          <p:nvPr>
            <p:ph type="title" hasCustomPrompt="1"/>
          </p:nvPr>
        </p:nvSpPr>
        <p:spPr>
          <a:xfrm>
            <a:off x="1043608" y="51470"/>
            <a:ext cx="8100392" cy="9361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lvl1pPr>
              <a:defRPr>
                <a:solidFill>
                  <a:schemeClr val="bg1"/>
                </a:solidFill>
              </a:defRPr>
            </a:lvl1pPr>
          </a:lstStyle>
          <a:p>
            <a:r>
              <a:rPr dirty="0" err="1"/>
              <a:t>Текст</a:t>
            </a:r>
            <a:r>
              <a:rPr dirty="0"/>
              <a:t> </a:t>
            </a:r>
            <a:r>
              <a:rPr dirty="0" err="1"/>
              <a:t>заголовка</a:t>
            </a:r>
            <a:endParaRPr dirty="0"/>
          </a:p>
        </p:txBody>
      </p:sp>
      <p:pic>
        <p:nvPicPr>
          <p:cNvPr id="5" name="Изображение" descr="Изображение">
            <a:extLst>
              <a:ext uri="{FF2B5EF4-FFF2-40B4-BE49-F238E27FC236}">
                <a16:creationId xmlns:a16="http://schemas.microsoft.com/office/drawing/2014/main" id="{A7BF8896-99BB-43AD-BF6C-18114F3EBE3A}"/>
              </a:ext>
            </a:extLst>
          </p:cNvPr>
          <p:cNvPicPr>
            <a:picLocks noChangeAspect="1"/>
          </p:cNvPicPr>
          <p:nvPr userDrawn="1"/>
        </p:nvPicPr>
        <p:blipFill>
          <a:blip r:embed="rId2"/>
          <a:stretch>
            <a:fillRect/>
          </a:stretch>
        </p:blipFill>
        <p:spPr>
          <a:xfrm>
            <a:off x="39799" y="75851"/>
            <a:ext cx="947529" cy="916163"/>
          </a:xfrm>
          <a:prstGeom prst="rect">
            <a:avLst/>
          </a:prstGeom>
          <a:ln w="12700">
            <a:miter lim="400000"/>
          </a:ln>
        </p:spPr>
      </p:pic>
      <p:sp>
        <p:nvSpPr>
          <p:cNvPr id="9" name="Уровень текста 1…">
            <a:extLst>
              <a:ext uri="{FF2B5EF4-FFF2-40B4-BE49-F238E27FC236}">
                <a16:creationId xmlns:a16="http://schemas.microsoft.com/office/drawing/2014/main" id="{1D8B92B9-CBEB-4087-81F4-A3F7FB942B5B}"/>
              </a:ext>
            </a:extLst>
          </p:cNvPr>
          <p:cNvSpPr txBox="1">
            <a:spLocks noGrp="1"/>
          </p:cNvSpPr>
          <p:nvPr>
            <p:ph type="body" sz="quarter" idx="1" hasCustomPrompt="1"/>
          </p:nvPr>
        </p:nvSpPr>
        <p:spPr>
          <a:xfrm>
            <a:off x="323528" y="1385429"/>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10" name="Уровень текста 1…">
            <a:extLst>
              <a:ext uri="{FF2B5EF4-FFF2-40B4-BE49-F238E27FC236}">
                <a16:creationId xmlns:a16="http://schemas.microsoft.com/office/drawing/2014/main" id="{69D4D9BB-AEDA-421F-A9DF-2C018A9B41D3}"/>
              </a:ext>
            </a:extLst>
          </p:cNvPr>
          <p:cNvSpPr txBox="1">
            <a:spLocks noGrp="1"/>
          </p:cNvSpPr>
          <p:nvPr>
            <p:ph type="body" sz="quarter" idx="10" hasCustomPrompt="1"/>
          </p:nvPr>
        </p:nvSpPr>
        <p:spPr>
          <a:xfrm>
            <a:off x="4716016" y="1385428"/>
            <a:ext cx="3456384" cy="3315147"/>
          </a:xfrm>
          <a:prstGeom prst="rect">
            <a:avLst/>
          </a:prstGeom>
        </p:spPr>
        <p:txBody>
          <a:bodyPr>
            <a:normAutofit/>
          </a:bodyPr>
          <a:lstStyle>
            <a:lvl1pPr marL="0" indent="0">
              <a:spcBef>
                <a:spcPts val="1688"/>
              </a:spcBef>
              <a:buNone/>
              <a:defRPr sz="1600"/>
            </a:lvl1pPr>
            <a:lvl2pPr marL="303099" indent="-174512">
              <a:spcBef>
                <a:spcPts val="1688"/>
              </a:spcBef>
              <a:defRPr sz="1425"/>
            </a:lvl2pPr>
            <a:lvl3pPr marL="431687" indent="-174512">
              <a:spcBef>
                <a:spcPts val="1688"/>
              </a:spcBef>
              <a:defRPr sz="1425"/>
            </a:lvl3pPr>
            <a:lvl4pPr marL="560274" indent="-174512">
              <a:spcBef>
                <a:spcPts val="1688"/>
              </a:spcBef>
              <a:defRPr sz="1425"/>
            </a:lvl4pPr>
            <a:lvl5pPr marL="688862" indent="-174512">
              <a:spcBef>
                <a:spcPts val="1688"/>
              </a:spcBef>
              <a:defRPr sz="1425"/>
            </a:lvl5pPr>
          </a:lstStyle>
          <a:p>
            <a:r>
              <a:rPr lang="en-US" dirty="0" err="1"/>
              <a:t>T</a:t>
            </a:r>
            <a:r>
              <a:rPr dirty="0" err="1"/>
              <a:t>екст</a:t>
            </a:r>
            <a:endParaRPr dirty="0"/>
          </a:p>
        </p:txBody>
      </p:sp>
      <p:sp>
        <p:nvSpPr>
          <p:cNvPr id="11" name="Линия">
            <a:extLst>
              <a:ext uri="{FF2B5EF4-FFF2-40B4-BE49-F238E27FC236}">
                <a16:creationId xmlns:a16="http://schemas.microsoft.com/office/drawing/2014/main" id="{EEE1D834-4EE7-4AF0-A8E4-D11CCF7B286F}"/>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12" name="Название подразделения, лаборатории, факультета и т.д.">
            <a:extLst>
              <a:ext uri="{FF2B5EF4-FFF2-40B4-BE49-F238E27FC236}">
                <a16:creationId xmlns:a16="http://schemas.microsoft.com/office/drawing/2014/main" id="{FAE52FA1-7374-4226-A70B-C36F54DEE96A}"/>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44D3D848-F3DC-4C3C-A32F-0B4EF4D48621}"/>
              </a:ext>
            </a:extLst>
          </p:cNvPr>
          <p:cNvSpPr>
            <a:spLocks noGrp="1"/>
          </p:cNvSpPr>
          <p:nvPr>
            <p:ph type="ftr" sz="quarter" idx="11"/>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3823563209"/>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неизвестно что">
    <p:spTree>
      <p:nvGrpSpPr>
        <p:cNvPr id="1" name=""/>
        <p:cNvGrpSpPr/>
        <p:nvPr/>
      </p:nvGrpSpPr>
      <p:grpSpPr>
        <a:xfrm>
          <a:off x="0" y="0"/>
          <a:ext cx="0" cy="0"/>
          <a:chOff x="0" y="0"/>
          <a:chExt cx="0" cy="0"/>
        </a:xfrm>
      </p:grpSpPr>
      <p:sp>
        <p:nvSpPr>
          <p:cNvPr id="21"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3" name="Линия">
            <a:extLst>
              <a:ext uri="{FF2B5EF4-FFF2-40B4-BE49-F238E27FC236}">
                <a16:creationId xmlns:a16="http://schemas.microsoft.com/office/drawing/2014/main" id="{58FD0245-D0CD-4C58-A2CD-B9BF24EE3D85}"/>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4" name="Название подразделения, лаборатории, факультета и т.д.">
            <a:extLst>
              <a:ext uri="{FF2B5EF4-FFF2-40B4-BE49-F238E27FC236}">
                <a16:creationId xmlns:a16="http://schemas.microsoft.com/office/drawing/2014/main" id="{4098B684-7697-4CCB-8AA2-9C444A7425B4}"/>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DE108D78-B8B1-4D4F-801E-E4396AEAADC9}"/>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Текст">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6" name="Уровень текста 1…">
            <a:extLst>
              <a:ext uri="{FF2B5EF4-FFF2-40B4-BE49-F238E27FC236}">
                <a16:creationId xmlns:a16="http://schemas.microsoft.com/office/drawing/2014/main" id="{EC41CF65-5987-498F-8065-29D01F195B97}"/>
              </a:ext>
            </a:extLst>
          </p:cNvPr>
          <p:cNvSpPr txBox="1">
            <a:spLocks noGrp="1"/>
          </p:cNvSpPr>
          <p:nvPr>
            <p:ph type="body" idx="1" hasCustomPrompt="1"/>
          </p:nvPr>
        </p:nvSpPr>
        <p:spPr>
          <a:xfrm>
            <a:off x="251520" y="1131590"/>
            <a:ext cx="8712968" cy="3699410"/>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r>
              <a:rPr lang="ru-RU" dirty="0"/>
              <a:t>Текст слайда</a:t>
            </a:r>
            <a:endParaRPr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
        <p:nvSpPr>
          <p:cNvPr id="10" name="Текст заголовка">
            <a:extLst>
              <a:ext uri="{FF2B5EF4-FFF2-40B4-BE49-F238E27FC236}">
                <a16:creationId xmlns:a16="http://schemas.microsoft.com/office/drawing/2014/main" id="{963D32F3-AD70-4F42-8BE8-58623B4ABE4F}"/>
              </a:ext>
            </a:extLst>
          </p:cNvPr>
          <p:cNvSpPr txBox="1">
            <a:spLocks noGrp="1"/>
          </p:cNvSpPr>
          <p:nvPr>
            <p:ph type="title"/>
          </p:nvPr>
        </p:nvSpPr>
        <p:spPr>
          <a:xfrm>
            <a:off x="1043608" y="51470"/>
            <a:ext cx="8100392" cy="936105"/>
          </a:xfrm>
          <a:prstGeom prst="rect">
            <a:avLst/>
          </a:prstGeom>
        </p:spPr>
        <p:txBody>
          <a:bodyPr/>
          <a:lstStyle>
            <a:lvl1pPr>
              <a:defRPr/>
            </a:lvl1pPr>
          </a:lstStyle>
          <a:p>
            <a:r>
              <a:rPr dirty="0" err="1"/>
              <a:t>Текст</a:t>
            </a:r>
            <a:r>
              <a:rPr dirty="0"/>
              <a:t> </a:t>
            </a:r>
            <a:r>
              <a:rPr dirty="0" err="1"/>
              <a:t>заголовка</a:t>
            </a:r>
            <a:endParaRPr dirty="0"/>
          </a:p>
        </p:txBody>
      </p:sp>
    </p:spTree>
    <p:extLst>
      <p:ext uri="{BB962C8B-B14F-4D97-AF65-F5344CB8AC3E}">
        <p14:creationId xmlns:p14="http://schemas.microsoft.com/office/powerpoint/2010/main" val="119544022"/>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екст в колонках">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lvl1pPr>
              <a:defRPr/>
            </a:lvl1pPr>
          </a:lstStyle>
          <a:p>
            <a:fld id="{86CB4B4D-7CA3-9044-876B-883B54F8677D}" type="slidenum">
              <a:rPr lang="ru-RU" smtClean="0"/>
              <a:pPr/>
              <a:t>‹#›</a:t>
            </a:fld>
            <a:endParaRPr lang="ru-RU" dirty="0"/>
          </a:p>
        </p:txBody>
      </p:sp>
      <p:sp>
        <p:nvSpPr>
          <p:cNvPr id="8" name="Линия">
            <a:extLst>
              <a:ext uri="{FF2B5EF4-FFF2-40B4-BE49-F238E27FC236}">
                <a16:creationId xmlns:a16="http://schemas.microsoft.com/office/drawing/2014/main" id="{1BCF1EDD-92F2-48E4-8331-F9B3204BF150}"/>
              </a:ext>
            </a:extLst>
          </p:cNvPr>
          <p:cNvSpPr/>
          <p:nvPr userDrawn="1"/>
        </p:nvSpPr>
        <p:spPr>
          <a:xfrm>
            <a:off x="0" y="4867006"/>
            <a:ext cx="9100866" cy="0"/>
          </a:xfrm>
          <a:prstGeom prst="line">
            <a:avLst/>
          </a:prstGeom>
          <a:ln w="12700">
            <a:solidFill>
              <a:srgbClr val="253957"/>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9" name="Название подразделения, лаборатории, факультета и т.д.">
            <a:extLst>
              <a:ext uri="{FF2B5EF4-FFF2-40B4-BE49-F238E27FC236}">
                <a16:creationId xmlns:a16="http://schemas.microsoft.com/office/drawing/2014/main" id="{DB26A9E8-F9DC-437A-B99D-596F1BE56558}"/>
              </a:ext>
            </a:extLst>
          </p:cNvPr>
          <p:cNvSpPr txBox="1"/>
          <p:nvPr userDrawn="1"/>
        </p:nvSpPr>
        <p:spPr>
          <a:xfrm>
            <a:off x="89502" y="4921011"/>
            <a:ext cx="2726599"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r">
              <a:defRPr sz="2400">
                <a:solidFill>
                  <a:srgbClr val="253957"/>
                </a:solidFill>
                <a:latin typeface="+mn-lt"/>
                <a:ea typeface="+mn-ea"/>
                <a:cs typeface="+mn-cs"/>
                <a:sym typeface="Arial Narrow"/>
              </a:defRPr>
            </a:lvl1pPr>
          </a:lstStyle>
          <a:p>
            <a:pPr algn="l"/>
            <a:r>
              <a:rPr lang="ru-RU" sz="900" dirty="0">
                <a:latin typeface="Arial Narrow" panose="020B0606020202030204" pitchFamily="34" charset="0"/>
              </a:rPr>
              <a:t>ФКН, ОП Программная инженерия, 2021</a:t>
            </a:r>
            <a:endParaRPr sz="900" dirty="0">
              <a:latin typeface="Arial Narrow" panose="020B0606020202030204" pitchFamily="34" charset="0"/>
            </a:endParaRPr>
          </a:p>
        </p:txBody>
      </p:sp>
      <p:sp>
        <p:nvSpPr>
          <p:cNvPr id="2" name="Нижний колонтитул 1">
            <a:extLst>
              <a:ext uri="{FF2B5EF4-FFF2-40B4-BE49-F238E27FC236}">
                <a16:creationId xmlns:a16="http://schemas.microsoft.com/office/drawing/2014/main" id="{62EC99FB-A538-4C58-8F8F-31C52F7227D4}"/>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
        <p:nvSpPr>
          <p:cNvPr id="1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a:extLst>
              <a:ext uri="{FF2B5EF4-FFF2-40B4-BE49-F238E27FC236}">
                <a16:creationId xmlns:a16="http://schemas.microsoft.com/office/drawing/2014/main" id="{0B3FA64C-A417-40BF-9B6A-2AFECE1BE93D}"/>
              </a:ext>
            </a:extLst>
          </p:cNvPr>
          <p:cNvSpPr txBox="1"/>
          <p:nvPr userDrawn="1"/>
        </p:nvSpPr>
        <p:spPr>
          <a:xfrm>
            <a:off x="605278" y="1347614"/>
            <a:ext cx="8071178" cy="30962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6789" tIns="26789" rIns="26789" bIns="26789" numCol="2" spcCol="1076157"/>
          <a:lstStyle/>
          <a:p>
            <a:pPr algn="l">
              <a:spcAft>
                <a:spcPts val="225"/>
              </a:spcAft>
              <a:defRPr sz="2800">
                <a:solidFill>
                  <a:srgbClr val="253957"/>
                </a:solidFill>
                <a:latin typeface="+mn-lt"/>
                <a:ea typeface="+mn-ea"/>
                <a:cs typeface="+mn-cs"/>
                <a:sym typeface="Arial Narrow"/>
              </a:defRPr>
            </a:pPr>
            <a:r>
              <a:rPr sz="1200" dirty="0"/>
              <a:t>Text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p>
          <a:p>
            <a:pPr algn="l">
              <a:spcAft>
                <a:spcPts val="225"/>
              </a:spcAft>
              <a:defRPr sz="2800">
                <a:solidFill>
                  <a:srgbClr val="253957"/>
                </a:solidFill>
                <a:latin typeface="+mn-lt"/>
                <a:ea typeface="+mn-ea"/>
                <a:cs typeface="+mn-cs"/>
                <a:sym typeface="Arial Narrow"/>
              </a:defRPr>
            </a:pPr>
            <a:r>
              <a:rPr sz="1200" dirty="0"/>
              <a:t>Text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r>
              <a:rPr sz="1200" dirty="0" err="1"/>
              <a:t>Text</a:t>
            </a:r>
            <a:r>
              <a:rPr sz="1200" dirty="0"/>
              <a:t> </a:t>
            </a:r>
          </a:p>
        </p:txBody>
      </p:sp>
      <p:sp>
        <p:nvSpPr>
          <p:cNvPr id="11" name="Текст заголовка">
            <a:extLst>
              <a:ext uri="{FF2B5EF4-FFF2-40B4-BE49-F238E27FC236}">
                <a16:creationId xmlns:a16="http://schemas.microsoft.com/office/drawing/2014/main" id="{BF0D8D98-BD54-43EE-8658-BFCC16E40D1C}"/>
              </a:ext>
            </a:extLst>
          </p:cNvPr>
          <p:cNvSpPr txBox="1">
            <a:spLocks noGrp="1"/>
          </p:cNvSpPr>
          <p:nvPr>
            <p:ph type="title"/>
          </p:nvPr>
        </p:nvSpPr>
        <p:spPr>
          <a:xfrm>
            <a:off x="1043608" y="51470"/>
            <a:ext cx="8100392" cy="936105"/>
          </a:xfrm>
          <a:prstGeom prst="rect">
            <a:avLst/>
          </a:prstGeom>
        </p:spPr>
        <p:txBody>
          <a:bodyPr/>
          <a:lstStyle>
            <a:lvl1pPr>
              <a:defRPr/>
            </a:lvl1pPr>
          </a:lstStyle>
          <a:p>
            <a:r>
              <a:rPr dirty="0" err="1"/>
              <a:t>Текст</a:t>
            </a:r>
            <a:r>
              <a:rPr dirty="0"/>
              <a:t> </a:t>
            </a:r>
            <a:r>
              <a:rPr dirty="0" err="1"/>
              <a:t>заголовка</a:t>
            </a:r>
            <a:endParaRPr dirty="0"/>
          </a:p>
        </p:txBody>
      </p:sp>
    </p:spTree>
    <p:extLst>
      <p:ext uri="{BB962C8B-B14F-4D97-AF65-F5344CB8AC3E}">
        <p14:creationId xmlns:p14="http://schemas.microsoft.com/office/powerpoint/2010/main" val="333992378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Текст заголовка"/>
          <p:cNvSpPr txBox="1">
            <a:spLocks noGrp="1"/>
          </p:cNvSpPr>
          <p:nvPr>
            <p:ph type="title"/>
          </p:nvPr>
        </p:nvSpPr>
        <p:spPr>
          <a:xfrm>
            <a:off x="1043608" y="51470"/>
            <a:ext cx="8100392" cy="9361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normAutofit/>
          </a:bodyPr>
          <a:lstStyle/>
          <a:p>
            <a:r>
              <a:rPr dirty="0" err="1"/>
              <a:t>Текст</a:t>
            </a:r>
            <a:r>
              <a:rPr dirty="0"/>
              <a:t> </a:t>
            </a:r>
            <a:r>
              <a:rPr dirty="0" err="1"/>
              <a:t>заголовка</a:t>
            </a:r>
            <a:endParaRPr dirty="0"/>
          </a:p>
        </p:txBody>
      </p:sp>
      <p:sp>
        <p:nvSpPr>
          <p:cNvPr id="3" name="Уровень текста 1…"/>
          <p:cNvSpPr txBox="1">
            <a:spLocks noGrp="1"/>
          </p:cNvSpPr>
          <p:nvPr>
            <p:ph type="body" idx="1"/>
          </p:nvPr>
        </p:nvSpPr>
        <p:spPr>
          <a:xfrm>
            <a:off x="251520" y="1131590"/>
            <a:ext cx="8712968" cy="3699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t">
            <a:normAutofit/>
          </a:bodyPr>
          <a:lstStyle/>
          <a:p>
            <a:r>
              <a:rPr dirty="0" err="1"/>
              <a:t>Уровень</a:t>
            </a:r>
            <a:r>
              <a:rPr dirty="0"/>
              <a:t> </a:t>
            </a:r>
            <a:r>
              <a:rPr dirty="0" err="1"/>
              <a:t>текста</a:t>
            </a:r>
            <a:r>
              <a:rPr dirty="0"/>
              <a:t> 1</a:t>
            </a:r>
          </a:p>
          <a:p>
            <a:pPr lvl="1"/>
            <a:r>
              <a:rPr dirty="0" err="1"/>
              <a:t>Уровень</a:t>
            </a:r>
            <a:r>
              <a:rPr dirty="0"/>
              <a:t> </a:t>
            </a:r>
            <a:r>
              <a:rPr dirty="0" err="1"/>
              <a:t>текста</a:t>
            </a:r>
            <a:r>
              <a:rPr dirty="0"/>
              <a:t> 2</a:t>
            </a:r>
          </a:p>
          <a:p>
            <a:pPr lvl="2"/>
            <a:r>
              <a:rPr dirty="0" err="1"/>
              <a:t>Уровень</a:t>
            </a:r>
            <a:r>
              <a:rPr dirty="0"/>
              <a:t> </a:t>
            </a:r>
            <a:r>
              <a:rPr dirty="0" err="1"/>
              <a:t>текста</a:t>
            </a:r>
            <a:r>
              <a:rPr dirty="0"/>
              <a:t> 3</a:t>
            </a:r>
          </a:p>
          <a:p>
            <a:pPr lvl="3"/>
            <a:r>
              <a:rPr dirty="0" err="1"/>
              <a:t>Уровень</a:t>
            </a:r>
            <a:r>
              <a:rPr dirty="0"/>
              <a:t> </a:t>
            </a:r>
            <a:r>
              <a:rPr dirty="0" err="1"/>
              <a:t>текста</a:t>
            </a:r>
            <a:r>
              <a:rPr dirty="0"/>
              <a:t> 4</a:t>
            </a:r>
          </a:p>
          <a:p>
            <a:pPr lvl="4"/>
            <a:r>
              <a:rPr dirty="0" err="1"/>
              <a:t>Уровень</a:t>
            </a:r>
            <a:r>
              <a:rPr dirty="0"/>
              <a:t> </a:t>
            </a:r>
            <a:r>
              <a:rPr dirty="0" err="1"/>
              <a:t>текста</a:t>
            </a:r>
            <a:r>
              <a:rPr dirty="0"/>
              <a:t> 5</a:t>
            </a:r>
          </a:p>
        </p:txBody>
      </p:sp>
      <p:sp>
        <p:nvSpPr>
          <p:cNvPr id="4" name="Номер слайда"/>
          <p:cNvSpPr txBox="1">
            <a:spLocks noGrp="1"/>
          </p:cNvSpPr>
          <p:nvPr>
            <p:ph type="sldNum" sz="quarter" idx="2"/>
          </p:nvPr>
        </p:nvSpPr>
        <p:spPr>
          <a:xfrm>
            <a:off x="8815531" y="4867005"/>
            <a:ext cx="285335" cy="282769"/>
          </a:xfrm>
          <a:prstGeom prst="rect">
            <a:avLst/>
          </a:prstGeom>
          <a:ln w="12700">
            <a:miter lim="400000"/>
          </a:ln>
        </p:spPr>
        <p:txBody>
          <a:bodyPr wrap="none" lIns="71437" tIns="71437" rIns="71437" bIns="71437">
            <a:spAutoFit/>
          </a:bodyPr>
          <a:lstStyle>
            <a:lvl1pPr>
              <a:defRPr sz="900">
                <a:latin typeface="Arial" panose="020B0604020202020204" pitchFamily="34" charset="0"/>
                <a:cs typeface="Arial" panose="020B0604020202020204" pitchFamily="34" charset="0"/>
              </a:defRPr>
            </a:lvl1pPr>
          </a:lstStyle>
          <a:p>
            <a:fld id="{86CB4B4D-7CA3-9044-876B-883B54F8677D}" type="slidenum">
              <a:rPr lang="ru-RU" smtClean="0"/>
              <a:pPr/>
              <a:t>‹#›</a:t>
            </a:fld>
            <a:endParaRPr lang="ru-RU" dirty="0"/>
          </a:p>
        </p:txBody>
      </p:sp>
      <p:pic>
        <p:nvPicPr>
          <p:cNvPr id="5" name="Изображение" descr="Изображение">
            <a:extLst>
              <a:ext uri="{FF2B5EF4-FFF2-40B4-BE49-F238E27FC236}">
                <a16:creationId xmlns:a16="http://schemas.microsoft.com/office/drawing/2014/main" id="{DA8E78BE-BFAE-42F2-8639-0C3D4D832E71}"/>
              </a:ext>
            </a:extLst>
          </p:cNvPr>
          <p:cNvPicPr>
            <a:picLocks noChangeAspect="1"/>
          </p:cNvPicPr>
          <p:nvPr userDrawn="1"/>
        </p:nvPicPr>
        <p:blipFill>
          <a:blip r:embed="rId16"/>
          <a:stretch>
            <a:fillRect/>
          </a:stretch>
        </p:blipFill>
        <p:spPr>
          <a:xfrm>
            <a:off x="107504" y="87474"/>
            <a:ext cx="864096" cy="864096"/>
          </a:xfrm>
          <a:prstGeom prst="rect">
            <a:avLst/>
          </a:prstGeom>
          <a:ln w="12700">
            <a:miter lim="400000"/>
          </a:ln>
        </p:spPr>
      </p:pic>
      <p:sp>
        <p:nvSpPr>
          <p:cNvPr id="10" name="Нижний колонтитул 9">
            <a:extLst>
              <a:ext uri="{FF2B5EF4-FFF2-40B4-BE49-F238E27FC236}">
                <a16:creationId xmlns:a16="http://schemas.microsoft.com/office/drawing/2014/main" id="{F2FCDA27-137F-4DFE-BA72-1F0D596236F6}"/>
              </a:ext>
            </a:extLst>
          </p:cNvPr>
          <p:cNvSpPr>
            <a:spLocks noGrp="1"/>
          </p:cNvSpPr>
          <p:nvPr>
            <p:ph type="ftr" sz="quarter" idx="3"/>
          </p:nvPr>
        </p:nvSpPr>
        <p:spPr>
          <a:xfrm>
            <a:off x="2411760" y="4876006"/>
            <a:ext cx="6264696" cy="253460"/>
          </a:xfrm>
          <a:prstGeom prst="rect">
            <a:avLst/>
          </a:prstGeom>
        </p:spPr>
        <p:txBody>
          <a:bodyPr vert="horz" lIns="91440" tIns="45720" rIns="91440" bIns="45720" rtlCol="0" anchor="ctr"/>
          <a:lstStyle>
            <a:lvl1pPr algn="ctr">
              <a:defRPr sz="900">
                <a:solidFill>
                  <a:srgbClr val="002060"/>
                </a:solidFill>
                <a:latin typeface="Arial Narrow" panose="020B0606020202030204" pitchFamily="34" charset="0"/>
                <a:cs typeface="Arial" panose="020B0604020202020204" pitchFamily="34" charset="0"/>
              </a:defRPr>
            </a:lvl1pPr>
          </a:lstStyle>
          <a:p>
            <a:r>
              <a:rPr lang="ru-RU"/>
              <a:t>К.Г. Кожакин, ВКР «Программа определения границ растворимости твердых растворов в зависимости от температуры»</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70" r:id="rId3"/>
    <p:sldLayoutId id="2147483666" r:id="rId4"/>
    <p:sldLayoutId id="2147483667" r:id="rId5"/>
    <p:sldLayoutId id="2147483669" r:id="rId6"/>
    <p:sldLayoutId id="2147483653" r:id="rId7"/>
    <p:sldLayoutId id="2147483671" r:id="rId8"/>
    <p:sldLayoutId id="2147483672" r:id="rId9"/>
    <p:sldLayoutId id="2147483673" r:id="rId10"/>
    <p:sldLayoutId id="2147483668" r:id="rId11"/>
    <p:sldLayoutId id="2147483657" r:id="rId12"/>
    <p:sldLayoutId id="2147483659" r:id="rId13"/>
    <p:sldLayoutId id="2147483674" r:id="rId14"/>
  </p:sldLayoutIdLst>
  <p:transition spd="med"/>
  <p:hf hdr="0" dt="0"/>
  <p:txStyles>
    <p:titleStyle>
      <a:lvl1pPr marL="0" marR="0" indent="0" algn="l" defTabSz="308074" rtl="0" latinLnBrk="0">
        <a:lnSpc>
          <a:spcPct val="100000"/>
        </a:lnSpc>
        <a:spcBef>
          <a:spcPts val="0"/>
        </a:spcBef>
        <a:spcAft>
          <a:spcPts val="0"/>
        </a:spcAft>
        <a:buClrTx/>
        <a:buSzTx/>
        <a:buFontTx/>
        <a:buNone/>
        <a:tabLst/>
        <a:defRPr sz="2800" b="0" i="0" u="none" strike="noStrike" cap="none" spc="0" baseline="0">
          <a:ln>
            <a:noFill/>
          </a:ln>
          <a:solidFill>
            <a:schemeClr val="accent1">
              <a:lumMod val="50000"/>
            </a:schemeClr>
          </a:solidFill>
          <a:uFillTx/>
          <a:latin typeface="Arial" panose="020B0604020202020204" pitchFamily="34" charset="0"/>
          <a:ea typeface="+mj-ea"/>
          <a:cs typeface="Arial" panose="020B0604020202020204" pitchFamily="34" charset="0"/>
          <a:sym typeface="Helvetica Light"/>
        </a:defRPr>
      </a:lvl1pPr>
      <a:lvl2pPr marL="0" marR="0" indent="8572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2pPr>
      <a:lvl3pPr marL="0" marR="0" indent="17145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3pPr>
      <a:lvl4pPr marL="0" marR="0" indent="25717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4pPr>
      <a:lvl5pPr marL="0" marR="0" indent="34290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5pPr>
      <a:lvl6pPr marL="0" marR="0" indent="42862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6pPr>
      <a:lvl7pPr marL="0" marR="0" indent="51435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7pPr>
      <a:lvl8pPr marL="0" marR="0" indent="600075"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8pPr>
      <a:lvl9pPr marL="0" marR="0" indent="685800" algn="ctr" defTabSz="308074" rtl="0" latinLnBrk="0">
        <a:lnSpc>
          <a:spcPct val="100000"/>
        </a:lnSpc>
        <a:spcBef>
          <a:spcPts val="0"/>
        </a:spcBef>
        <a:spcAft>
          <a:spcPts val="0"/>
        </a:spcAft>
        <a:buClrTx/>
        <a:buSzTx/>
        <a:buFontTx/>
        <a:buNone/>
        <a:tabLst/>
        <a:defRPr sz="4200" b="0" i="0" u="none" strike="noStrike" cap="none" spc="0" baseline="0">
          <a:ln>
            <a:noFill/>
          </a:ln>
          <a:solidFill>
            <a:srgbClr val="000000"/>
          </a:solidFill>
          <a:uFillTx/>
          <a:latin typeface="+mj-lt"/>
          <a:ea typeface="+mj-ea"/>
          <a:cs typeface="+mj-cs"/>
          <a:sym typeface="Helvetica Light"/>
        </a:defRPr>
      </a:lvl9pPr>
    </p:titleStyle>
    <p:bodyStyle>
      <a:lvl1pPr marL="231510" marR="0" indent="-231510" algn="l" defTabSz="308074" rtl="0" latinLnBrk="0">
        <a:lnSpc>
          <a:spcPct val="100000"/>
        </a:lnSpc>
        <a:spcBef>
          <a:spcPts val="0"/>
        </a:spcBef>
        <a:spcAft>
          <a:spcPts val="600"/>
        </a:spcAft>
        <a:buClrTx/>
        <a:buSzPct val="75000"/>
        <a:buFontTx/>
        <a:buChar char="•"/>
        <a:tabLst/>
        <a:defRPr sz="1600" b="0" i="0" u="none" strike="noStrike" cap="none" spc="0" baseline="0">
          <a:ln>
            <a:noFill/>
          </a:ln>
          <a:solidFill>
            <a:srgbClr val="000000"/>
          </a:solidFill>
          <a:uFillTx/>
          <a:latin typeface="+mn-lt"/>
          <a:ea typeface="+mj-ea"/>
          <a:cs typeface="Arial" panose="020B0604020202020204" pitchFamily="34" charset="0"/>
          <a:sym typeface="Helvetica Light"/>
        </a:defRPr>
      </a:lvl1pPr>
      <a:lvl2pPr marL="398198"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00000"/>
          </a:solidFill>
          <a:uFillTx/>
          <a:latin typeface="+mn-lt"/>
          <a:ea typeface="+mj-ea"/>
          <a:cs typeface="Arial" panose="020B0604020202020204" pitchFamily="34" charset="0"/>
          <a:sym typeface="Helvetica Light"/>
        </a:defRPr>
      </a:lvl2pPr>
      <a:lvl3pPr marL="564885"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00000"/>
          </a:solidFill>
          <a:uFillTx/>
          <a:latin typeface="+mn-lt"/>
          <a:ea typeface="+mj-ea"/>
          <a:cs typeface="Arial" panose="020B0604020202020204" pitchFamily="34" charset="0"/>
          <a:sym typeface="Helvetica Light"/>
        </a:defRPr>
      </a:lvl3pPr>
      <a:lvl4pPr marL="731573"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00000"/>
          </a:solidFill>
          <a:uFillTx/>
          <a:latin typeface="+mn-lt"/>
          <a:ea typeface="+mj-ea"/>
          <a:cs typeface="Arial" panose="020B0604020202020204" pitchFamily="34" charset="0"/>
          <a:sym typeface="Helvetica Light"/>
        </a:defRPr>
      </a:lvl4pPr>
      <a:lvl5pPr marL="898260" marR="0" indent="-231510" algn="l" defTabSz="308074" rtl="0" latinLnBrk="0">
        <a:lnSpc>
          <a:spcPct val="100000"/>
        </a:lnSpc>
        <a:spcBef>
          <a:spcPts val="0"/>
        </a:spcBef>
        <a:spcAft>
          <a:spcPts val="600"/>
        </a:spcAft>
        <a:buClrTx/>
        <a:buSzPct val="75000"/>
        <a:buFontTx/>
        <a:buChar char="•"/>
        <a:tabLst/>
        <a:defRPr sz="1400" b="0" i="0" u="none" strike="noStrike" cap="none" spc="0" baseline="0">
          <a:ln>
            <a:noFill/>
          </a:ln>
          <a:solidFill>
            <a:srgbClr val="000000"/>
          </a:solidFill>
          <a:uFillTx/>
          <a:latin typeface="+mn-lt"/>
          <a:ea typeface="+mj-ea"/>
          <a:cs typeface="Arial" panose="020B0604020202020204" pitchFamily="34" charset="0"/>
          <a:sym typeface="Helvetica Light"/>
        </a:defRPr>
      </a:lvl5pPr>
      <a:lvl6pPr marL="1064948"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6pPr>
      <a:lvl7pPr marL="1231635"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7pPr>
      <a:lvl8pPr marL="1398323"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8pPr>
      <a:lvl9pPr marL="1565010" marR="0" indent="-231510" algn="l" defTabSz="308074" rtl="0" latinLnBrk="0">
        <a:lnSpc>
          <a:spcPct val="100000"/>
        </a:lnSpc>
        <a:spcBef>
          <a:spcPts val="2213"/>
        </a:spcBef>
        <a:spcAft>
          <a:spcPts val="0"/>
        </a:spcAft>
        <a:buClrTx/>
        <a:buSzPct val="75000"/>
        <a:buFontTx/>
        <a:buChar char="•"/>
        <a:tabLst/>
        <a:defRPr sz="1875" b="0" i="0" u="none" strike="noStrike" cap="none" spc="0" baseline="0">
          <a:ln>
            <a:noFill/>
          </a:ln>
          <a:solidFill>
            <a:srgbClr val="000000"/>
          </a:solidFill>
          <a:uFillTx/>
          <a:latin typeface="+mj-lt"/>
          <a:ea typeface="+mj-ea"/>
          <a:cs typeface="+mj-cs"/>
          <a:sym typeface="Helvetica Light"/>
        </a:defRPr>
      </a:lvl9pPr>
    </p:bodyStyle>
    <p:otherStyle>
      <a:lvl1pPr marL="0" marR="0" indent="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1pPr>
      <a:lvl2pPr marL="0" marR="0" indent="8572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2pPr>
      <a:lvl3pPr marL="0" marR="0" indent="17145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3pPr>
      <a:lvl4pPr marL="0" marR="0" indent="25717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4pPr>
      <a:lvl5pPr marL="0" marR="0" indent="34290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5pPr>
      <a:lvl6pPr marL="0" marR="0" indent="42862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6pPr>
      <a:lvl7pPr marL="0" marR="0" indent="51435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7pPr>
      <a:lvl8pPr marL="0" marR="0" indent="600075"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8pPr>
      <a:lvl9pPr marL="0" marR="0" indent="685800" algn="ctr" defTabSz="308074" rtl="0" latinLnBrk="0">
        <a:lnSpc>
          <a:spcPct val="100000"/>
        </a:lnSpc>
        <a:spcBef>
          <a:spcPts val="0"/>
        </a:spcBef>
        <a:spcAft>
          <a:spcPts val="0"/>
        </a:spcAft>
        <a:buClrTx/>
        <a:buSzTx/>
        <a:buFontTx/>
        <a:buNone/>
        <a:tabLst/>
        <a:defRPr sz="9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17.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Линия"/>
          <p:cNvSpPr/>
          <p:nvPr/>
        </p:nvSpPr>
        <p:spPr>
          <a:xfrm flipV="1">
            <a:off x="3888879" y="601562"/>
            <a:ext cx="0" cy="1041506"/>
          </a:xfrm>
          <a:prstGeom prst="line">
            <a:avLst/>
          </a:prstGeom>
          <a:ln w="12700">
            <a:solidFill>
              <a:srgbClr val="FFFFFF"/>
            </a:solidFill>
            <a:miter lim="400000"/>
          </a:ln>
        </p:spPr>
        <p:txBody>
          <a:bodyPr lIns="26789" tIns="26789" rIns="26789" bIns="26789" anchor="ctr"/>
          <a:lstStyle/>
          <a:p>
            <a:pPr>
              <a:defRPr sz="3200"/>
            </a:pPr>
            <a:endParaRPr sz="1200" dirty="0">
              <a:latin typeface="Arial" panose="020B0604020202020204" pitchFamily="34" charset="0"/>
              <a:cs typeface="Arial" panose="020B0604020202020204" pitchFamily="34" charset="0"/>
            </a:endParaRPr>
          </a:p>
        </p:txBody>
      </p:sp>
      <p:sp>
        <p:nvSpPr>
          <p:cNvPr id="52" name="Очень крутой…"/>
          <p:cNvSpPr txBox="1"/>
          <p:nvPr/>
        </p:nvSpPr>
        <p:spPr>
          <a:xfrm>
            <a:off x="2181913" y="2085696"/>
            <a:ext cx="6777751" cy="6763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6789" tIns="26789" rIns="26789" bIns="26789" anchor="b"/>
          <a:lstStyle/>
          <a:p>
            <a:pPr>
              <a:defRPr sz="7000" b="1" cap="all">
                <a:solidFill>
                  <a:srgbClr val="253957"/>
                </a:solidFill>
                <a:latin typeface="+mn-lt"/>
                <a:ea typeface="+mn-ea"/>
                <a:cs typeface="+mn-cs"/>
                <a:sym typeface="Arial Narrow"/>
              </a:defRPr>
            </a:pPr>
            <a:r>
              <a:rPr lang="ru-RU" sz="1200" dirty="0">
                <a:solidFill>
                  <a:srgbClr val="002060"/>
                </a:solidFill>
                <a:latin typeface="Myriad Pro Semibold"/>
                <a:ea typeface="ＭＳ Ｐゴシック"/>
                <a:cs typeface="ＭＳ Ｐゴシック"/>
              </a:rPr>
              <a:t>Программа определения границ растворимости твердых растворов в зависимости от температуры</a:t>
            </a:r>
            <a:br>
              <a:rPr lang="ru-RU" sz="1200" dirty="0">
                <a:solidFill>
                  <a:srgbClr val="FF0000"/>
                </a:solidFill>
                <a:latin typeface="Arial" panose="020B0604020202020204" pitchFamily="34" charset="0"/>
              </a:rPr>
            </a:br>
            <a:r>
              <a:rPr kumimoji="0" lang="en-US" sz="1200" b="0" i="0" u="none" strike="noStrike" kern="1200" cap="none" spc="0" normalizeH="0" baseline="0" noProof="0" dirty="0">
                <a:ln>
                  <a:noFill/>
                </a:ln>
                <a:solidFill>
                  <a:srgbClr val="002060"/>
                </a:solidFill>
                <a:effectLst/>
                <a:uLnTx/>
                <a:uFillTx/>
                <a:latin typeface="Myriad Pro Semibold"/>
                <a:ea typeface="ＭＳ Ｐゴシック"/>
                <a:cs typeface="ＭＳ Ｐゴシック"/>
              </a:rPr>
              <a:t>Application for Determining the Solubility Limits of Solid Solutions Depending on Temperature</a:t>
            </a:r>
            <a:endParaRPr sz="1200" dirty="0"/>
          </a:p>
        </p:txBody>
      </p:sp>
      <p:sp>
        <p:nvSpPr>
          <p:cNvPr id="54" name="Название подразделения,  лаборатории, факультета и т.д."/>
          <p:cNvSpPr txBox="1"/>
          <p:nvPr/>
        </p:nvSpPr>
        <p:spPr>
          <a:xfrm>
            <a:off x="2184016" y="455431"/>
            <a:ext cx="6912765" cy="4696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p>
            <a:pPr>
              <a:defRPr sz="4200">
                <a:solidFill>
                  <a:srgbClr val="253957"/>
                </a:solidFill>
                <a:latin typeface="+mn-lt"/>
                <a:ea typeface="+mn-ea"/>
                <a:cs typeface="+mn-cs"/>
                <a:sym typeface="Arial Narrow"/>
              </a:defRPr>
            </a:pPr>
            <a:r>
              <a:rPr lang="ru-RU" sz="1350" dirty="0">
                <a:solidFill>
                  <a:srgbClr val="000066"/>
                </a:solidFill>
                <a:latin typeface="Arial" panose="020B0604020202020204" pitchFamily="34" charset="0"/>
              </a:rPr>
              <a:t>Факультет компьютерных наук</a:t>
            </a:r>
            <a:br>
              <a:rPr lang="ru-RU" sz="1350" dirty="0">
                <a:solidFill>
                  <a:srgbClr val="000066"/>
                </a:solidFill>
                <a:latin typeface="Arial" panose="020B0604020202020204" pitchFamily="34" charset="0"/>
              </a:rPr>
            </a:br>
            <a:r>
              <a:rPr lang="ru-RU" sz="1350" dirty="0">
                <a:solidFill>
                  <a:srgbClr val="000066"/>
                </a:solidFill>
                <a:latin typeface="Arial" panose="020B0604020202020204" pitchFamily="34" charset="0"/>
              </a:rPr>
              <a:t>Образовательная программа «Программная инженерия»</a:t>
            </a:r>
            <a:endParaRPr sz="1350" dirty="0"/>
          </a:p>
        </p:txBody>
      </p:sp>
      <p:sp>
        <p:nvSpPr>
          <p:cNvPr id="55" name="Москва, 2017"/>
          <p:cNvSpPr txBox="1"/>
          <p:nvPr/>
        </p:nvSpPr>
        <p:spPr>
          <a:xfrm>
            <a:off x="5004049" y="4698513"/>
            <a:ext cx="918102" cy="2156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l" defTabSz="642937">
              <a:defRPr sz="2800">
                <a:solidFill>
                  <a:srgbClr val="253957"/>
                </a:solidFill>
                <a:latin typeface="+mn-lt"/>
                <a:ea typeface="+mn-ea"/>
                <a:cs typeface="+mn-cs"/>
                <a:sym typeface="Arial Narrow"/>
              </a:defRPr>
            </a:lvl1pPr>
          </a:lstStyle>
          <a:p>
            <a:r>
              <a:rPr sz="1050" dirty="0" err="1"/>
              <a:t>Москва</a:t>
            </a:r>
            <a:r>
              <a:rPr sz="1050" dirty="0"/>
              <a:t>, 20</a:t>
            </a:r>
            <a:r>
              <a:rPr lang="ru-RU" sz="1050" dirty="0"/>
              <a:t>21</a:t>
            </a:r>
            <a:endParaRPr sz="1050" dirty="0"/>
          </a:p>
        </p:txBody>
      </p:sp>
      <p:sp>
        <p:nvSpPr>
          <p:cNvPr id="9" name="Название подразделения,  лаборатории, факультета и т.д.">
            <a:extLst>
              <a:ext uri="{FF2B5EF4-FFF2-40B4-BE49-F238E27FC236}">
                <a16:creationId xmlns:a16="http://schemas.microsoft.com/office/drawing/2014/main" id="{FDFF3FAD-3BDA-4161-AA0A-B8AFAE8AE83F}"/>
              </a:ext>
            </a:extLst>
          </p:cNvPr>
          <p:cNvSpPr txBox="1"/>
          <p:nvPr/>
        </p:nvSpPr>
        <p:spPr>
          <a:xfrm>
            <a:off x="2184016" y="1594982"/>
            <a:ext cx="6912765" cy="2618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p>
            <a:pPr>
              <a:defRPr sz="4200">
                <a:solidFill>
                  <a:srgbClr val="253957"/>
                </a:solidFill>
                <a:latin typeface="+mn-lt"/>
                <a:ea typeface="+mn-ea"/>
                <a:cs typeface="+mn-cs"/>
                <a:sym typeface="Arial Narrow"/>
              </a:defRPr>
            </a:pPr>
            <a:r>
              <a:rPr lang="ru-RU" sz="1350" dirty="0">
                <a:solidFill>
                  <a:srgbClr val="000066"/>
                </a:solidFill>
                <a:latin typeface="Arial" panose="020B0604020202020204" pitchFamily="34" charset="0"/>
              </a:rPr>
              <a:t>Выпускная квалификационная работа</a:t>
            </a:r>
            <a:endParaRPr sz="1350" dirty="0"/>
          </a:p>
        </p:txBody>
      </p:sp>
      <p:sp>
        <p:nvSpPr>
          <p:cNvPr id="10" name="Subtitle 2">
            <a:extLst>
              <a:ext uri="{FF2B5EF4-FFF2-40B4-BE49-F238E27FC236}">
                <a16:creationId xmlns:a16="http://schemas.microsoft.com/office/drawing/2014/main" id="{01447CCA-1838-449E-92CD-6A53EA166CA7}"/>
              </a:ext>
            </a:extLst>
          </p:cNvPr>
          <p:cNvSpPr txBox="1">
            <a:spLocks/>
          </p:cNvSpPr>
          <p:nvPr/>
        </p:nvSpPr>
        <p:spPr>
          <a:xfrm>
            <a:off x="5864936" y="2972996"/>
            <a:ext cx="3088723" cy="1525012"/>
          </a:xfrm>
          <a:prstGeom prst="rect">
            <a:avLst/>
          </a:prstGeom>
        </p:spPr>
        <p:txBody>
          <a:bodyPr>
            <a:normAutofit fontScale="92500" lnSpcReduction="10000"/>
          </a:bodyPr>
          <a:lst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9pPr>
          </a:lstStyle>
          <a:p>
            <a:pPr marL="0" indent="0" algn="r" hangingPunct="1">
              <a:spcBef>
                <a:spcPts val="0"/>
              </a:spcBef>
              <a:buNone/>
            </a:pPr>
            <a:r>
              <a:rPr lang="ru-RU" sz="1200" dirty="0">
                <a:solidFill>
                  <a:srgbClr val="000066"/>
                </a:solidFill>
                <a:latin typeface="Arial" panose="020B0604020202020204" pitchFamily="34" charset="0"/>
                <a:cs typeface="Arial" panose="020B0604020202020204" pitchFamily="34" charset="0"/>
              </a:rPr>
              <a:t>Выполнил студент группы БПИ173</a:t>
            </a:r>
          </a:p>
          <a:p>
            <a:pPr marL="0" indent="0" algn="r" hangingPunct="1">
              <a:spcBef>
                <a:spcPts val="0"/>
              </a:spcBef>
              <a:buNone/>
            </a:pPr>
            <a:r>
              <a:rPr lang="ru-RU" sz="1200" dirty="0">
                <a:solidFill>
                  <a:srgbClr val="000066"/>
                </a:solidFill>
                <a:latin typeface="Arial" panose="020B0604020202020204" pitchFamily="34" charset="0"/>
                <a:cs typeface="Arial" panose="020B0604020202020204" pitchFamily="34" charset="0"/>
              </a:rPr>
              <a:t>образовательной программы </a:t>
            </a:r>
          </a:p>
          <a:p>
            <a:pPr marL="0" indent="0" algn="r" hangingPunct="1">
              <a:spcBef>
                <a:spcPts val="0"/>
              </a:spcBef>
              <a:buNone/>
            </a:pPr>
            <a:r>
              <a:rPr lang="ru-RU" sz="1200" dirty="0">
                <a:solidFill>
                  <a:srgbClr val="000066"/>
                </a:solidFill>
                <a:latin typeface="Arial" panose="020B0604020202020204" pitchFamily="34" charset="0"/>
                <a:cs typeface="Arial" panose="020B0604020202020204" pitchFamily="34" charset="0"/>
              </a:rPr>
              <a:t>09.03.04 «Программная инженерия»</a:t>
            </a:r>
          </a:p>
          <a:p>
            <a:pPr marL="0" indent="0" algn="r" hangingPunct="1">
              <a:spcBef>
                <a:spcPts val="0"/>
              </a:spcBef>
              <a:buNone/>
            </a:pPr>
            <a:r>
              <a:rPr lang="ru-RU" sz="1200" dirty="0">
                <a:solidFill>
                  <a:srgbClr val="000066"/>
                </a:solidFill>
                <a:latin typeface="Arial" panose="020B0604020202020204" pitchFamily="34" charset="0"/>
                <a:cs typeface="Arial" panose="020B0604020202020204" pitchFamily="34" charset="0"/>
              </a:rPr>
              <a:t>Кожакин Кирилл Геннадьевич</a:t>
            </a:r>
          </a:p>
          <a:p>
            <a:pPr marL="0" indent="0" algn="r" hangingPunct="1">
              <a:spcBef>
                <a:spcPts val="0"/>
              </a:spcBef>
              <a:buNone/>
            </a:pPr>
            <a:endParaRPr lang="ru-RU" sz="1200" dirty="0">
              <a:solidFill>
                <a:srgbClr val="000066"/>
              </a:solidFill>
              <a:latin typeface="Arial" panose="020B0604020202020204" pitchFamily="34" charset="0"/>
              <a:cs typeface="Arial" panose="020B0604020202020204" pitchFamily="34" charset="0"/>
            </a:endParaRPr>
          </a:p>
          <a:p>
            <a:pPr marL="0" indent="0" algn="r" hangingPunct="1">
              <a:spcBef>
                <a:spcPts val="0"/>
              </a:spcBef>
              <a:buNone/>
            </a:pPr>
            <a:r>
              <a:rPr lang="ru-RU" sz="1200" dirty="0">
                <a:solidFill>
                  <a:srgbClr val="000066"/>
                </a:solidFill>
                <a:latin typeface="Arial" panose="020B0604020202020204" pitchFamily="34" charset="0"/>
                <a:cs typeface="Arial" panose="020B0604020202020204" pitchFamily="34" charset="0"/>
              </a:rPr>
              <a:t>Руководитель: </a:t>
            </a:r>
          </a:p>
          <a:p>
            <a:pPr marL="0" indent="0" algn="r" hangingPunct="1">
              <a:spcBef>
                <a:spcPts val="0"/>
              </a:spcBef>
              <a:buNone/>
            </a:pPr>
            <a:r>
              <a:rPr lang="ru-RU" sz="1200" dirty="0">
                <a:solidFill>
                  <a:srgbClr val="000066"/>
                </a:solidFill>
                <a:latin typeface="Arial" panose="020B0604020202020204" pitchFamily="34" charset="0"/>
                <a:cs typeface="Arial" panose="020B0604020202020204" pitchFamily="34" charset="0"/>
              </a:rPr>
              <a:t>Профессор департамента программной</a:t>
            </a:r>
          </a:p>
          <a:p>
            <a:pPr marL="0" indent="0" algn="r" hangingPunct="1">
              <a:spcBef>
                <a:spcPts val="0"/>
              </a:spcBef>
              <a:buNone/>
            </a:pPr>
            <a:r>
              <a:rPr lang="ru-RU" sz="1200" dirty="0">
                <a:solidFill>
                  <a:srgbClr val="000066"/>
                </a:solidFill>
                <a:latin typeface="Arial" panose="020B0604020202020204" pitchFamily="34" charset="0"/>
                <a:cs typeface="Arial" panose="020B0604020202020204" pitchFamily="34" charset="0"/>
              </a:rPr>
              <a:t> инженерии, д. т. н.</a:t>
            </a:r>
          </a:p>
          <a:p>
            <a:pPr marL="0" indent="0" algn="r" hangingPunct="1">
              <a:spcBef>
                <a:spcPts val="0"/>
              </a:spcBef>
              <a:buNone/>
            </a:pPr>
            <a:r>
              <a:rPr lang="ru-RU" sz="1200" dirty="0">
                <a:solidFill>
                  <a:srgbClr val="000066"/>
                </a:solidFill>
                <a:latin typeface="Arial" panose="020B0604020202020204" pitchFamily="34" charset="0"/>
                <a:cs typeface="Arial" panose="020B0604020202020204" pitchFamily="34" charset="0"/>
              </a:rPr>
              <a:t>Подбельский Вадим Валериевич</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C603FC8F-C9DD-4881-B678-5B68AD3CE830}"/>
              </a:ext>
            </a:extLst>
          </p:cNvPr>
          <p:cNvSpPr>
            <a:spLocks noGrp="1"/>
          </p:cNvSpPr>
          <p:nvPr>
            <p:ph type="sldNum" sz="quarter" idx="2"/>
          </p:nvPr>
        </p:nvSpPr>
        <p:spPr/>
        <p:txBody>
          <a:bodyPr/>
          <a:lstStyle/>
          <a:p>
            <a:fld id="{86CB4B4D-7CA3-9044-876B-883B54F8677D}" type="slidenum">
              <a:rPr lang="ru-RU" smtClean="0"/>
              <a:pPr/>
              <a:t>10</a:t>
            </a:fld>
            <a:endParaRPr lang="ru-RU" dirty="0"/>
          </a:p>
        </p:txBody>
      </p:sp>
      <p:sp>
        <p:nvSpPr>
          <p:cNvPr id="3" name="Заголовок 2">
            <a:extLst>
              <a:ext uri="{FF2B5EF4-FFF2-40B4-BE49-F238E27FC236}">
                <a16:creationId xmlns:a16="http://schemas.microsoft.com/office/drawing/2014/main" id="{B9CC4AEC-846E-4D35-97F9-518AA1F006E9}"/>
              </a:ext>
            </a:extLst>
          </p:cNvPr>
          <p:cNvSpPr>
            <a:spLocks noGrp="1"/>
          </p:cNvSpPr>
          <p:nvPr>
            <p:ph type="title"/>
          </p:nvPr>
        </p:nvSpPr>
        <p:spPr/>
        <p:txBody>
          <a:bodyPr>
            <a:normAutofit/>
          </a:bodyPr>
          <a:lstStyle/>
          <a:p>
            <a:r>
              <a:rPr lang="ru-RU" sz="2800" dirty="0">
                <a:solidFill>
                  <a:schemeClr val="bg1"/>
                </a:solidFill>
              </a:rPr>
              <a:t>Алгоритмы и методы решения задач</a:t>
            </a:r>
          </a:p>
        </p:txBody>
      </p:sp>
      <p:sp>
        <p:nvSpPr>
          <p:cNvPr id="4" name="Текст 3">
            <a:extLst>
              <a:ext uri="{FF2B5EF4-FFF2-40B4-BE49-F238E27FC236}">
                <a16:creationId xmlns:a16="http://schemas.microsoft.com/office/drawing/2014/main" id="{F1EE2064-AB1A-45DD-9435-19642B2F01F3}"/>
              </a:ext>
            </a:extLst>
          </p:cNvPr>
          <p:cNvSpPr>
            <a:spLocks noGrp="1"/>
          </p:cNvSpPr>
          <p:nvPr>
            <p:ph type="body" idx="1"/>
          </p:nvPr>
        </p:nvSpPr>
        <p:spPr/>
        <p:txBody>
          <a:bodyPr>
            <a:noAutofit/>
          </a:bodyPr>
          <a:lstStyle/>
          <a:p>
            <a:pPr algn="ctr" fontAlgn="auto">
              <a:lnSpc>
                <a:spcPct val="150000"/>
              </a:lnSpc>
            </a:pPr>
            <a:r>
              <a:rPr lang="en-US" sz="1400" b="1"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pt-BR" sz="1400" b="1" kern="0" dirty="0">
                <a:latin typeface="Times New Roman" panose="02020603050405020304" pitchFamily="18" charset="0"/>
                <a:ea typeface="Calibri" panose="020F0502020204030204" pitchFamily="34" charset="0"/>
                <a:cs typeface="Times New Roman" panose="02020603050405020304" pitchFamily="18" charset="0"/>
              </a:rPr>
              <a:t>H</a:t>
            </a:r>
            <a:r>
              <a:rPr lang="ru-RU" sz="1400" b="1" kern="0" baseline="-25000" dirty="0">
                <a:latin typeface="Times New Roman" panose="02020603050405020304" pitchFamily="18" charset="0"/>
                <a:ea typeface="Calibri" panose="020F0502020204030204" pitchFamily="34" charset="0"/>
                <a:cs typeface="Times New Roman" panose="02020603050405020304" pitchFamily="18" charset="0"/>
              </a:rPr>
              <a:t>см</a:t>
            </a:r>
            <a:r>
              <a:rPr lang="pt-BR" sz="1400" b="1" kern="0" dirty="0">
                <a:latin typeface="Times New Roman" panose="02020603050405020304" pitchFamily="18" charset="0"/>
                <a:ea typeface="Calibri" panose="020F0502020204030204" pitchFamily="34" charset="0"/>
                <a:cs typeface="Times New Roman" panose="02020603050405020304" pitchFamily="18" charset="0"/>
              </a:rPr>
              <a:t>=</a:t>
            </a:r>
            <a:r>
              <a:rPr lang="pt-BR" sz="1400" b="1" i="1" kern="0" dirty="0">
                <a:latin typeface="Times New Roman" panose="02020603050405020304" pitchFamily="18" charset="0"/>
                <a:ea typeface="Calibri" panose="020F0502020204030204" pitchFamily="34" charset="0"/>
                <a:cs typeface="Times New Roman" panose="02020603050405020304" pitchFamily="18" charset="0"/>
              </a:rPr>
              <a:t>x</a:t>
            </a:r>
            <a:r>
              <a:rPr lang="pt-BR" sz="1400" b="1"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pt-BR" sz="1400" b="1" i="1" kern="0" dirty="0">
                <a:latin typeface="Times New Roman" panose="02020603050405020304" pitchFamily="18" charset="0"/>
                <a:ea typeface="Calibri" panose="020F0502020204030204" pitchFamily="34" charset="0"/>
                <a:cs typeface="Times New Roman" panose="02020603050405020304" pitchFamily="18" charset="0"/>
              </a:rPr>
              <a:t>x</a:t>
            </a:r>
            <a:r>
              <a:rPr lang="pt-BR" sz="1400" b="1"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pt-BR" sz="1400" b="1" kern="0" dirty="0">
                <a:latin typeface="Times New Roman" panose="02020603050405020304" pitchFamily="18" charset="0"/>
                <a:ea typeface="Calibri" panose="020F0502020204030204" pitchFamily="34" charset="0"/>
                <a:cs typeface="Times New Roman" panose="02020603050405020304" pitchFamily="18" charset="0"/>
              </a:rPr>
              <a:t>[(332A/</a:t>
            </a:r>
            <a:r>
              <a:rPr lang="pt-BR" sz="1400" b="1"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R</a:t>
            </a:r>
            <a:r>
              <a:rPr lang="pt-BR" sz="1400" b="1" kern="0" dirty="0">
                <a:latin typeface="Times New Roman" panose="02020603050405020304" pitchFamily="18" charset="0"/>
                <a:ea typeface="Calibri" panose="020F0502020204030204" pitchFamily="34" charset="0"/>
                <a:cs typeface="Times New Roman" panose="02020603050405020304" pitchFamily="18" charset="0"/>
              </a:rPr>
              <a:t>)</a:t>
            </a:r>
            <a:r>
              <a:rPr lang="en-US" sz="1400" b="1"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pt-BR" sz="1400" b="1" kern="0" baseline="3000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2</a:t>
            </a:r>
            <a:r>
              <a:rPr lang="pt-BR" sz="1400" b="1" kern="0" dirty="0">
                <a:latin typeface="Times New Roman" panose="02020603050405020304" pitchFamily="18" charset="0"/>
                <a:ea typeface="Calibri" panose="020F0502020204030204" pitchFamily="34" charset="0"/>
                <a:cs typeface="Times New Roman" panose="02020603050405020304" pitchFamily="18" charset="0"/>
              </a:rPr>
              <a:t>+</a:t>
            </a:r>
            <a:r>
              <a:rPr lang="pt-BR" sz="1400" b="1" i="1"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c</a:t>
            </a:r>
            <a:r>
              <a:rPr lang="pt-BR" sz="1400" b="1" kern="0" dirty="0">
                <a:latin typeface="Times New Roman" panose="02020603050405020304" pitchFamily="18" charset="0"/>
                <a:ea typeface="Calibri" panose="020F0502020204030204" pitchFamily="34" charset="0"/>
                <a:cs typeface="Times New Roman" panose="02020603050405020304" pitchFamily="18" charset="0"/>
              </a:rPr>
              <a:t>mnz</a:t>
            </a:r>
            <a:r>
              <a:rPr lang="pt-BR" sz="1400" b="1" kern="0" baseline="-25000" dirty="0">
                <a:latin typeface="Times New Roman" panose="02020603050405020304" pitchFamily="18" charset="0"/>
                <a:ea typeface="Calibri" panose="020F0502020204030204" pitchFamily="34" charset="0"/>
                <a:cs typeface="Times New Roman" panose="02020603050405020304" pitchFamily="18" charset="0"/>
              </a:rPr>
              <a:t>A</a:t>
            </a:r>
            <a:r>
              <a:rPr lang="pt-BR" sz="1400" b="1" kern="0" dirty="0">
                <a:latin typeface="Times New Roman" panose="02020603050405020304" pitchFamily="18" charset="0"/>
                <a:ea typeface="Calibri" panose="020F0502020204030204" pitchFamily="34" charset="0"/>
                <a:cs typeface="Times New Roman" panose="02020603050405020304" pitchFamily="18" charset="0"/>
              </a:rPr>
              <a:t>z</a:t>
            </a:r>
            <a:r>
              <a:rPr lang="pt-BR" sz="1400" b="1" kern="0" baseline="-25000" dirty="0">
                <a:latin typeface="Times New Roman" panose="02020603050405020304" pitchFamily="18" charset="0"/>
                <a:ea typeface="Calibri" panose="020F0502020204030204" pitchFamily="34" charset="0"/>
                <a:cs typeface="Times New Roman" panose="02020603050405020304" pitchFamily="18" charset="0"/>
              </a:rPr>
              <a:t>X</a:t>
            </a:r>
            <a:r>
              <a:rPr lang="pt-BR" sz="1400" b="1" kern="0" dirty="0">
                <a:latin typeface="Times New Roman" panose="02020603050405020304" pitchFamily="18" charset="0"/>
                <a:ea typeface="Calibri" panose="020F0502020204030204" pitchFamily="34" charset="0"/>
                <a:cs typeface="Times New Roman" panose="02020603050405020304" pitchFamily="18" charset="0"/>
              </a:rPr>
              <a:t>(</a:t>
            </a:r>
            <a:r>
              <a:rPr lang="en-US" sz="1400" b="1"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pt-BR" sz="1400" b="1"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R/R</a:t>
            </a:r>
            <a:r>
              <a:rPr lang="pt-BR" sz="1400" b="1" kern="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a:t>
            </a:r>
            <a:r>
              <a:rPr lang="pt-BR" sz="1400" b="1" kern="0" baseline="300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2</a:t>
            </a:r>
            <a:r>
              <a:rPr lang="pt-BR" sz="1400" b="1" kern="0" dirty="0">
                <a:latin typeface="Times New Roman" panose="02020603050405020304" pitchFamily="18" charset="0"/>
                <a:ea typeface="Calibri" panose="020F0502020204030204" pitchFamily="34" charset="0"/>
                <a:cs typeface="Times New Roman" panose="02020603050405020304" pitchFamily="18" charset="0"/>
              </a:rPr>
              <a:t>]</a:t>
            </a:r>
            <a:endParaRPr lang="ru-RU" sz="1400" b="1" kern="0" dirty="0">
              <a:latin typeface="Times New Roman" panose="02020603050405020304" pitchFamily="18" charset="0"/>
              <a:ea typeface="Times New Roman" panose="02020603050405020304" pitchFamily="18" charset="0"/>
              <a:cs typeface="Times New Roman" panose="02020603050405020304" pitchFamily="18" charset="0"/>
            </a:endParaRPr>
          </a:p>
          <a:p>
            <a:pPr algn="just" fontAlgn="auto"/>
            <a:r>
              <a:rPr lang="ru-RU" sz="1400" b="1" i="1" kern="0" dirty="0">
                <a:latin typeface="Times New Roman" panose="02020603050405020304" pitchFamily="18" charset="0"/>
                <a:ea typeface="Calibri" panose="020F0502020204030204" pitchFamily="34" charset="0"/>
                <a:cs typeface="Times New Roman" panose="02020603050405020304" pitchFamily="18" charset="0"/>
              </a:rPr>
              <a:t>размерный фактор</a:t>
            </a:r>
            <a:r>
              <a:rPr lang="ru-RU" sz="1400" kern="0" dirty="0">
                <a:latin typeface="Times New Roman" panose="02020603050405020304" pitchFamily="18" charset="0"/>
                <a:ea typeface="Calibri" panose="020F0502020204030204" pitchFamily="34" charset="0"/>
                <a:cs typeface="Times New Roman" panose="02020603050405020304" pitchFamily="18" charset="0"/>
              </a:rPr>
              <a:t>:</a:t>
            </a:r>
            <a:endParaRPr lang="ru-RU" sz="1400" kern="0" dirty="0">
              <a:latin typeface="Times New Roman" panose="02020603050405020304" pitchFamily="18" charset="0"/>
              <a:ea typeface="Times New Roman" panose="02020603050405020304" pitchFamily="18" charset="0"/>
              <a:cs typeface="Times New Roman" panose="02020603050405020304" pitchFamily="18" charset="0"/>
            </a:endParaRPr>
          </a:p>
          <a:p>
            <a:pPr algn="ctr" fontAlgn="auto"/>
            <a:r>
              <a:rPr lang="pt-BR" sz="1400" kern="0" dirty="0">
                <a:latin typeface="Times New Roman" panose="02020603050405020304" pitchFamily="18" charset="0"/>
                <a:ea typeface="Calibri" panose="020F0502020204030204" pitchFamily="34" charset="0"/>
                <a:cs typeface="Times New Roman" panose="02020603050405020304" pitchFamily="18" charset="0"/>
              </a:rPr>
              <a:t>R=</a:t>
            </a:r>
            <a:r>
              <a:rPr lang="pt-BR" sz="1400" i="1" kern="0" dirty="0">
                <a:latin typeface="Times New Roman" panose="02020603050405020304" pitchFamily="18" charset="0"/>
                <a:ea typeface="Calibri" panose="020F0502020204030204" pitchFamily="34" charset="0"/>
                <a:cs typeface="Times New Roman" panose="02020603050405020304" pitchFamily="18" charset="0"/>
              </a:rPr>
              <a:t>x</a:t>
            </a:r>
            <a:r>
              <a:rPr lang="pt-BR" sz="1400"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pt-BR" sz="1400" kern="0" dirty="0">
                <a:latin typeface="Times New Roman" panose="02020603050405020304" pitchFamily="18" charset="0"/>
                <a:ea typeface="Calibri" panose="020F0502020204030204" pitchFamily="34" charset="0"/>
                <a:cs typeface="Times New Roman" panose="02020603050405020304" pitchFamily="18" charset="0"/>
              </a:rPr>
              <a:t>R</a:t>
            </a:r>
            <a:r>
              <a:rPr lang="pt-BR" sz="1400"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pt-BR" sz="1400" kern="0" dirty="0">
                <a:latin typeface="Times New Roman" panose="02020603050405020304" pitchFamily="18" charset="0"/>
                <a:ea typeface="Calibri" panose="020F0502020204030204" pitchFamily="34" charset="0"/>
                <a:cs typeface="Times New Roman" panose="02020603050405020304" pitchFamily="18" charset="0"/>
              </a:rPr>
              <a:t>+</a:t>
            </a:r>
            <a:r>
              <a:rPr lang="pt-BR" sz="1400" i="1" kern="0" dirty="0">
                <a:latin typeface="Times New Roman" panose="02020603050405020304" pitchFamily="18" charset="0"/>
                <a:ea typeface="Calibri" panose="020F0502020204030204" pitchFamily="34" charset="0"/>
                <a:cs typeface="Times New Roman" panose="02020603050405020304" pitchFamily="18" charset="0"/>
              </a:rPr>
              <a:t>x</a:t>
            </a:r>
            <a:r>
              <a:rPr lang="pt-BR" sz="1400"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pt-BR" sz="1400" kern="0" dirty="0">
                <a:latin typeface="Times New Roman" panose="02020603050405020304" pitchFamily="18" charset="0"/>
                <a:ea typeface="Calibri" panose="020F0502020204030204" pitchFamily="34" charset="0"/>
                <a:cs typeface="Times New Roman" panose="02020603050405020304" pitchFamily="18" charset="0"/>
              </a:rPr>
              <a:t>R</a:t>
            </a:r>
            <a:r>
              <a:rPr lang="pt-BR" sz="1400"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pt-BR" sz="1400" kern="0" dirty="0">
                <a:latin typeface="Times New Roman" panose="02020603050405020304" pitchFamily="18" charset="0"/>
                <a:ea typeface="Calibri" panose="020F0502020204030204" pitchFamily="34" charset="0"/>
                <a:cs typeface="Times New Roman" panose="02020603050405020304" pitchFamily="18" charset="0"/>
              </a:rPr>
              <a:t>+R</a:t>
            </a:r>
            <a:r>
              <a:rPr lang="ru-RU" sz="1400" kern="0" baseline="-25000" dirty="0">
                <a:latin typeface="Times New Roman" panose="02020603050405020304" pitchFamily="18" charset="0"/>
                <a:ea typeface="Calibri" panose="020F0502020204030204" pitchFamily="34" charset="0"/>
                <a:cs typeface="Times New Roman" panose="02020603050405020304" pitchFamily="18" charset="0"/>
              </a:rPr>
              <a:t>общ, </a:t>
            </a:r>
            <a:r>
              <a:rPr lang="en-US"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pt-BR" sz="1400" kern="0" dirty="0">
                <a:latin typeface="Times New Roman" panose="02020603050405020304" pitchFamily="18" charset="0"/>
                <a:ea typeface="Calibri" panose="020F0502020204030204" pitchFamily="34" charset="0"/>
                <a:cs typeface="Times New Roman" panose="02020603050405020304" pitchFamily="18" charset="0"/>
              </a:rPr>
              <a:t>R</a:t>
            </a:r>
            <a:r>
              <a:rPr lang="ru-RU" sz="1400" kern="0" dirty="0">
                <a:latin typeface="Times New Roman" panose="02020603050405020304" pitchFamily="18" charset="0"/>
                <a:ea typeface="Calibri" panose="020F0502020204030204" pitchFamily="34" charset="0"/>
                <a:cs typeface="Times New Roman" panose="02020603050405020304" pitchFamily="18" charset="0"/>
              </a:rPr>
              <a:t>=</a:t>
            </a:r>
            <a:r>
              <a:rPr lang="en-US" sz="1400" kern="0" dirty="0">
                <a:latin typeface="Times New Roman" panose="02020603050405020304" pitchFamily="18" charset="0"/>
                <a:ea typeface="Calibri" panose="020F0502020204030204" pitchFamily="34" charset="0"/>
                <a:cs typeface="Times New Roman" panose="02020603050405020304" pitchFamily="18" charset="0"/>
              </a:rPr>
              <a:t>|R</a:t>
            </a:r>
            <a:r>
              <a:rPr lang="en-US" sz="1400"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1400" kern="0" dirty="0">
                <a:latin typeface="Times New Roman" panose="02020603050405020304" pitchFamily="18" charset="0"/>
                <a:ea typeface="Calibri" panose="020F0502020204030204" pitchFamily="34" charset="0"/>
                <a:cs typeface="Times New Roman" panose="02020603050405020304" pitchFamily="18" charset="0"/>
              </a:rPr>
              <a:t>-R</a:t>
            </a:r>
            <a:r>
              <a:rPr lang="en-US" sz="1400"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1400" kern="0" dirty="0">
                <a:latin typeface="Times New Roman" panose="02020603050405020304" pitchFamily="18" charset="0"/>
                <a:ea typeface="Calibri" panose="020F0502020204030204" pitchFamily="34" charset="0"/>
                <a:cs typeface="Times New Roman" panose="02020603050405020304" pitchFamily="18" charset="0"/>
              </a:rPr>
              <a:t>|</a:t>
            </a:r>
            <a:endParaRPr lang="ru-RU" sz="1400" kern="0" dirty="0">
              <a:latin typeface="Times New Roman" panose="02020603050405020304" pitchFamily="18" charset="0"/>
              <a:ea typeface="Times New Roman" panose="02020603050405020304" pitchFamily="18" charset="0"/>
              <a:cs typeface="Times New Roman" panose="02020603050405020304" pitchFamily="18" charset="0"/>
            </a:endParaRPr>
          </a:p>
          <a:p>
            <a:pPr algn="just" fontAlgn="auto"/>
            <a:r>
              <a:rPr lang="ru-RU" sz="1400" b="1" i="1" kern="0" dirty="0">
                <a:latin typeface="Times New Roman" panose="02020603050405020304" pitchFamily="18" charset="0"/>
                <a:ea typeface="Calibri" panose="020F0502020204030204" pitchFamily="34" charset="0"/>
                <a:cs typeface="Times New Roman" panose="02020603050405020304" pitchFamily="18" charset="0"/>
              </a:rPr>
              <a:t>структурный фактор:</a:t>
            </a:r>
            <a:endParaRPr lang="ru-RU" sz="1400" kern="0" dirty="0">
              <a:latin typeface="Times New Roman" panose="02020603050405020304" pitchFamily="18" charset="0"/>
              <a:ea typeface="Times New Roman" panose="02020603050405020304" pitchFamily="18" charset="0"/>
              <a:cs typeface="Times New Roman" panose="02020603050405020304" pitchFamily="18" charset="0"/>
            </a:endParaRPr>
          </a:p>
          <a:p>
            <a:pPr algn="just" fontAlgn="auto">
              <a:lnSpc>
                <a:spcPct val="150000"/>
              </a:lnSpc>
            </a:pPr>
            <a:r>
              <a:rPr lang="ru-RU" sz="1400" kern="0" dirty="0">
                <a:latin typeface="Times New Roman" panose="02020603050405020304" pitchFamily="18" charset="0"/>
                <a:ea typeface="Calibri" panose="020F0502020204030204" pitchFamily="34" charset="0"/>
                <a:cs typeface="Times New Roman" panose="02020603050405020304" pitchFamily="18" charset="0"/>
              </a:rPr>
              <a:t>Константа </a:t>
            </a:r>
            <a:r>
              <a:rPr lang="ru-RU" sz="1400" kern="0" dirty="0" err="1">
                <a:latin typeface="Times New Roman" panose="02020603050405020304" pitchFamily="18" charset="0"/>
                <a:ea typeface="Calibri" panose="020F0502020204030204" pitchFamily="34" charset="0"/>
                <a:cs typeface="Times New Roman" panose="02020603050405020304" pitchFamily="18" charset="0"/>
              </a:rPr>
              <a:t>Маделунга</a:t>
            </a:r>
            <a:r>
              <a:rPr lang="ru-RU" sz="1400" kern="0" dirty="0">
                <a:latin typeface="Times New Roman" panose="02020603050405020304" pitchFamily="18" charset="0"/>
                <a:ea typeface="Calibri" panose="020F0502020204030204" pitchFamily="34" charset="0"/>
                <a:cs typeface="Times New Roman" panose="02020603050405020304" pitchFamily="18" charset="0"/>
              </a:rPr>
              <a:t> (</a:t>
            </a:r>
            <a:r>
              <a:rPr lang="en-US" sz="1400" kern="0" dirty="0">
                <a:latin typeface="Times New Roman" panose="02020603050405020304" pitchFamily="18" charset="0"/>
                <a:ea typeface="Calibri" panose="020F0502020204030204" pitchFamily="34" charset="0"/>
                <a:cs typeface="Times New Roman" panose="02020603050405020304" pitchFamily="18" charset="0"/>
              </a:rPr>
              <a:t>A</a:t>
            </a:r>
            <a:r>
              <a:rPr lang="ru-RU" sz="1400" kern="0" dirty="0">
                <a:latin typeface="Times New Roman" panose="02020603050405020304" pitchFamily="18" charset="0"/>
                <a:ea typeface="Calibri" panose="020F0502020204030204" pitchFamily="34" charset="0"/>
                <a:cs typeface="Times New Roman" panose="02020603050405020304" pitchFamily="18" charset="0"/>
              </a:rPr>
              <a:t>),</a:t>
            </a:r>
            <a:r>
              <a:rPr lang="en-US" sz="1400" kern="0" dirty="0">
                <a:latin typeface="Times New Roman" panose="02020603050405020304" pitchFamily="18" charset="0"/>
                <a:ea typeface="Calibri" panose="020F0502020204030204" pitchFamily="34" charset="0"/>
                <a:cs typeface="Times New Roman" panose="02020603050405020304" pitchFamily="18" charset="0"/>
              </a:rPr>
              <a:t> </a:t>
            </a:r>
            <a:r>
              <a:rPr lang="ru-RU" sz="1400" kern="0" dirty="0">
                <a:latin typeface="Times New Roman" panose="02020603050405020304" pitchFamily="18" charset="0"/>
                <a:ea typeface="Calibri" panose="020F0502020204030204" pitchFamily="34" charset="0"/>
                <a:cs typeface="Times New Roman" panose="02020603050405020304" pitchFamily="18" charset="0"/>
              </a:rPr>
              <a:t>сумма формульных коэффициентов в компонентах (</a:t>
            </a:r>
            <a:r>
              <a:rPr lang="en-US" sz="1400" kern="0" dirty="0">
                <a:latin typeface="Times New Roman" panose="02020603050405020304" pitchFamily="18" charset="0"/>
                <a:ea typeface="Calibri" panose="020F0502020204030204" pitchFamily="34" charset="0"/>
                <a:cs typeface="Times New Roman" panose="02020603050405020304" pitchFamily="18" charset="0"/>
              </a:rPr>
              <a:t>m</a:t>
            </a:r>
            <a:r>
              <a:rPr lang="ru-RU" sz="1400" kern="0" dirty="0">
                <a:latin typeface="Times New Roman" panose="02020603050405020304" pitchFamily="18" charset="0"/>
                <a:ea typeface="Calibri" panose="020F0502020204030204" pitchFamily="34" charset="0"/>
                <a:cs typeface="Times New Roman" panose="02020603050405020304" pitchFamily="18" charset="0"/>
              </a:rPr>
              <a:t>),</a:t>
            </a:r>
            <a:r>
              <a:rPr lang="en-US" sz="1400" kern="0" dirty="0">
                <a:latin typeface="Times New Roman" panose="02020603050405020304" pitchFamily="18" charset="0"/>
                <a:ea typeface="Calibri" panose="020F0502020204030204" pitchFamily="34" charset="0"/>
                <a:cs typeface="Times New Roman" panose="02020603050405020304" pitchFamily="18" charset="0"/>
              </a:rPr>
              <a:t> </a:t>
            </a:r>
            <a:r>
              <a:rPr lang="ru-RU" sz="1400" kern="0" dirty="0">
                <a:latin typeface="Times New Roman" panose="02020603050405020304" pitchFamily="18" charset="0"/>
                <a:ea typeface="Calibri" panose="020F0502020204030204" pitchFamily="34" charset="0"/>
                <a:cs typeface="Times New Roman" panose="02020603050405020304" pitchFamily="18" charset="0"/>
              </a:rPr>
              <a:t>координационное число </a:t>
            </a:r>
            <a:r>
              <a:rPr lang="en-US" sz="1400" kern="0" dirty="0">
                <a:latin typeface="Times New Roman" panose="02020603050405020304" pitchFamily="18" charset="0"/>
                <a:ea typeface="Calibri" panose="020F0502020204030204" pitchFamily="34" charset="0"/>
                <a:cs typeface="Times New Roman" panose="02020603050405020304" pitchFamily="18" charset="0"/>
              </a:rPr>
              <a:t>(n)</a:t>
            </a:r>
            <a:r>
              <a:rPr lang="ru-RU" sz="1400" kern="0" dirty="0">
                <a:latin typeface="Times New Roman" panose="02020603050405020304" pitchFamily="18" charset="0"/>
                <a:ea typeface="Calibri" panose="020F0502020204030204" pitchFamily="34" charset="0"/>
                <a:cs typeface="Times New Roman" panose="02020603050405020304" pitchFamily="18" charset="0"/>
              </a:rPr>
              <a:t>; </a:t>
            </a:r>
            <a:endParaRPr lang="ru-RU" sz="1400" kern="0" dirty="0">
              <a:latin typeface="Times New Roman" panose="02020603050405020304" pitchFamily="18" charset="0"/>
              <a:ea typeface="Times New Roman" panose="02020603050405020304" pitchFamily="18" charset="0"/>
              <a:cs typeface="Times New Roman" panose="02020603050405020304" pitchFamily="18" charset="0"/>
            </a:endParaRPr>
          </a:p>
          <a:p>
            <a:pPr algn="just" fontAlgn="auto">
              <a:lnSpc>
                <a:spcPct val="150000"/>
              </a:lnSpc>
            </a:pPr>
            <a:r>
              <a:rPr lang="ru-RU" sz="1400" b="1" i="1" kern="0" dirty="0">
                <a:latin typeface="Times New Roman" panose="02020603050405020304" pitchFamily="18" charset="0"/>
                <a:ea typeface="Calibri" panose="020F0502020204030204" pitchFamily="34" charset="0"/>
                <a:cs typeface="Times New Roman" panose="02020603050405020304" pitchFamily="18" charset="0"/>
              </a:rPr>
              <a:t>фактор химической связи:</a:t>
            </a:r>
            <a:endParaRPr lang="ru-RU" sz="1400" kern="0" dirty="0">
              <a:latin typeface="Times New Roman" panose="02020603050405020304" pitchFamily="18" charset="0"/>
              <a:ea typeface="Times New Roman" panose="02020603050405020304" pitchFamily="18" charset="0"/>
              <a:cs typeface="Times New Roman" panose="02020603050405020304" pitchFamily="18" charset="0"/>
            </a:endParaRPr>
          </a:p>
          <a:p>
            <a:pPr algn="just" fontAlgn="auto">
              <a:lnSpc>
                <a:spcPct val="150000"/>
              </a:lnSpc>
            </a:pPr>
            <a:r>
              <a:rPr lang="ru-RU" sz="1400" kern="0" dirty="0">
                <a:latin typeface="Times New Roman" panose="02020603050405020304" pitchFamily="18" charset="0"/>
                <a:ea typeface="Calibri" panose="020F0502020204030204" pitchFamily="34" charset="0"/>
                <a:cs typeface="Times New Roman" panose="02020603050405020304" pitchFamily="18" charset="0"/>
              </a:rPr>
              <a:t>Формальные заряды катиона (</a:t>
            </a:r>
            <a:r>
              <a:rPr lang="pt-BR" sz="1400" kern="0" dirty="0">
                <a:latin typeface="Times New Roman" panose="02020603050405020304" pitchFamily="18" charset="0"/>
                <a:ea typeface="Calibri" panose="020F0502020204030204" pitchFamily="34" charset="0"/>
                <a:cs typeface="Times New Roman" panose="02020603050405020304" pitchFamily="18" charset="0"/>
              </a:rPr>
              <a:t>z</a:t>
            </a:r>
            <a:r>
              <a:rPr lang="pt-BR" sz="1400" kern="0" baseline="-25000" dirty="0">
                <a:latin typeface="Times New Roman" panose="02020603050405020304" pitchFamily="18" charset="0"/>
                <a:ea typeface="Calibri" panose="020F0502020204030204" pitchFamily="34" charset="0"/>
                <a:cs typeface="Times New Roman" panose="02020603050405020304" pitchFamily="18" charset="0"/>
              </a:rPr>
              <a:t>A</a:t>
            </a:r>
            <a:r>
              <a:rPr lang="ru-RU" sz="1400" kern="0" dirty="0">
                <a:latin typeface="Times New Roman" panose="02020603050405020304" pitchFamily="18" charset="0"/>
                <a:ea typeface="Calibri" panose="020F0502020204030204" pitchFamily="34" charset="0"/>
                <a:cs typeface="Times New Roman" panose="02020603050405020304" pitchFamily="18" charset="0"/>
              </a:rPr>
              <a:t>) и аниона (</a:t>
            </a:r>
            <a:r>
              <a:rPr lang="pt-BR" sz="1400" kern="0" dirty="0">
                <a:latin typeface="Times New Roman" panose="02020603050405020304" pitchFamily="18" charset="0"/>
                <a:ea typeface="Calibri" panose="020F0502020204030204" pitchFamily="34" charset="0"/>
                <a:cs typeface="Times New Roman" panose="02020603050405020304" pitchFamily="18" charset="0"/>
              </a:rPr>
              <a:t>z</a:t>
            </a:r>
            <a:r>
              <a:rPr lang="pt-BR" sz="1400" kern="0" baseline="-25000" dirty="0">
                <a:latin typeface="Times New Roman" panose="02020603050405020304" pitchFamily="18" charset="0"/>
                <a:ea typeface="Calibri" panose="020F0502020204030204" pitchFamily="34" charset="0"/>
                <a:cs typeface="Times New Roman" panose="02020603050405020304" pitchFamily="18" charset="0"/>
              </a:rPr>
              <a:t>X</a:t>
            </a:r>
            <a:r>
              <a:rPr lang="ru-RU" sz="1400" kern="0" dirty="0">
                <a:latin typeface="Times New Roman" panose="02020603050405020304" pitchFamily="18" charset="0"/>
                <a:ea typeface="Calibri" panose="020F0502020204030204" pitchFamily="34" charset="0"/>
                <a:cs typeface="Times New Roman" panose="02020603050405020304" pitchFamily="18" charset="0"/>
              </a:rPr>
              <a:t>) в компонентах системы, степень </a:t>
            </a:r>
            <a:r>
              <a:rPr lang="ru-RU" sz="1400" kern="0" dirty="0" err="1">
                <a:latin typeface="Times New Roman" panose="02020603050405020304" pitchFamily="18" charset="0"/>
                <a:ea typeface="Calibri" panose="020F0502020204030204" pitchFamily="34" charset="0"/>
                <a:cs typeface="Times New Roman" panose="02020603050405020304" pitchFamily="18" charset="0"/>
              </a:rPr>
              <a:t>ионности</a:t>
            </a:r>
            <a:r>
              <a:rPr lang="ru-RU" sz="1400" kern="0" dirty="0">
                <a:latin typeface="Times New Roman" panose="02020603050405020304" pitchFamily="18" charset="0"/>
                <a:ea typeface="Calibri" panose="020F0502020204030204" pitchFamily="34" charset="0"/>
                <a:cs typeface="Times New Roman" panose="02020603050405020304" pitchFamily="18" charset="0"/>
              </a:rPr>
              <a:t> компонента (</a:t>
            </a:r>
            <a:r>
              <a:rPr lang="ru-RU"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en-US" sz="1400" kern="0" baseline="-25000" dirty="0">
                <a:latin typeface="Times New Roman" panose="02020603050405020304" pitchFamily="18" charset="0"/>
                <a:ea typeface="Calibri" panose="020F0502020204030204" pitchFamily="34" charset="0"/>
                <a:cs typeface="Times New Roman" panose="02020603050405020304" pitchFamily="18" charset="0"/>
              </a:rPr>
              <a:t>j</a:t>
            </a:r>
            <a:r>
              <a:rPr lang="ru-RU" sz="1400" kern="0" dirty="0">
                <a:latin typeface="Times New Roman" panose="02020603050405020304" pitchFamily="18" charset="0"/>
                <a:ea typeface="Calibri" panose="020F0502020204030204" pitchFamily="34" charset="0"/>
                <a:cs typeface="Times New Roman" panose="02020603050405020304" pitchFamily="18" charset="0"/>
              </a:rPr>
              <a:t>) и </a:t>
            </a:r>
            <a:r>
              <a:rPr lang="ru-RU" sz="1400" kern="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системы (</a:t>
            </a:r>
            <a:r>
              <a:rPr lang="en-US" sz="1400" b="1" kern="0" dirty="0">
                <a:solidFill>
                  <a:schemeClr val="tx1"/>
                </a:solidFill>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 )</a:t>
            </a:r>
            <a:r>
              <a:rPr lang="ru-RU" sz="1400" kern="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a:t>
            </a:r>
            <a:endParaRPr lang="ru-RU" sz="14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indent="269875" algn="ctr" fontAlgn="auto">
              <a:lnSpc>
                <a:spcPct val="150000"/>
              </a:lnSpc>
            </a:pPr>
            <a:r>
              <a:rPr lang="ru-RU"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en-US" sz="1400" kern="0" baseline="-25000" dirty="0">
                <a:latin typeface="Times New Roman" panose="02020603050405020304" pitchFamily="18" charset="0"/>
                <a:ea typeface="Calibri" panose="020F0502020204030204" pitchFamily="34" charset="0"/>
                <a:cs typeface="Times New Roman" panose="02020603050405020304" pitchFamily="18" charset="0"/>
              </a:rPr>
              <a:t>j</a:t>
            </a:r>
            <a:r>
              <a:rPr lang="pt-BR" sz="1400" kern="0" dirty="0">
                <a:latin typeface="Times New Roman" panose="02020603050405020304" pitchFamily="18" charset="0"/>
                <a:ea typeface="Calibri" panose="020F0502020204030204" pitchFamily="34" charset="0"/>
                <a:cs typeface="Times New Roman" panose="02020603050405020304" pitchFamily="18" charset="0"/>
              </a:rPr>
              <a:t>=1-z</a:t>
            </a:r>
            <a:r>
              <a:rPr lang="en-US" sz="1400" kern="0" baseline="-25000" dirty="0">
                <a:latin typeface="Times New Roman" panose="02020603050405020304" pitchFamily="18" charset="0"/>
                <a:ea typeface="Calibri" panose="020F0502020204030204" pitchFamily="34" charset="0"/>
                <a:cs typeface="Times New Roman" panose="02020603050405020304" pitchFamily="18" charset="0"/>
              </a:rPr>
              <a:t>j</a:t>
            </a:r>
            <a:r>
              <a:rPr lang="pt-BR" sz="1400" kern="0" dirty="0">
                <a:latin typeface="Times New Roman" panose="02020603050405020304" pitchFamily="18" charset="0"/>
                <a:ea typeface="Calibri" panose="020F0502020204030204" pitchFamily="34" charset="0"/>
                <a:cs typeface="Times New Roman" panose="02020603050405020304" pitchFamily="18" charset="0"/>
              </a:rPr>
              <a:t>/n</a:t>
            </a:r>
            <a:r>
              <a:rPr lang="pt-BR" sz="1400" kern="0" baseline="-25000" dirty="0">
                <a:latin typeface="Times New Roman" panose="02020603050405020304" pitchFamily="18" charset="0"/>
                <a:ea typeface="Calibri" panose="020F0502020204030204" pitchFamily="34" charset="0"/>
                <a:cs typeface="Times New Roman" panose="02020603050405020304" pitchFamily="18" charset="0"/>
              </a:rPr>
              <a:t>j</a:t>
            </a:r>
            <a:r>
              <a:rPr lang="pt-BR" sz="1400" kern="0" dirty="0">
                <a:latin typeface="Times New Roman" panose="02020603050405020304" pitchFamily="18" charset="0"/>
                <a:ea typeface="Calibri" panose="020F0502020204030204" pitchFamily="34" charset="0"/>
                <a:cs typeface="Times New Roman" panose="02020603050405020304" pitchFamily="18" charset="0"/>
              </a:rPr>
              <a:t> </a:t>
            </a:r>
            <a:r>
              <a:rPr lang="en-US"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en-US" sz="1400" kern="0" dirty="0">
                <a:latin typeface="Times New Roman" panose="02020603050405020304" pitchFamily="18" charset="0"/>
                <a:ea typeface="Calibri" panose="020F0502020204030204" pitchFamily="34" charset="0"/>
                <a:cs typeface="Times New Roman" panose="02020603050405020304" pitchFamily="18" charset="0"/>
              </a:rPr>
              <a:t>exp</a:t>
            </a:r>
            <a:r>
              <a:rPr lang="ru-RU" sz="1400" kern="0" dirty="0">
                <a:latin typeface="Times New Roman" panose="02020603050405020304" pitchFamily="18" charset="0"/>
                <a:ea typeface="Calibri" panose="020F0502020204030204" pitchFamily="34" charset="0"/>
                <a:cs typeface="Times New Roman" panose="02020603050405020304" pitchFamily="18" charset="0"/>
              </a:rPr>
              <a:t> (</a:t>
            </a:r>
            <a:r>
              <a:rPr lang="pt-BR" sz="1400" kern="0" dirty="0">
                <a:latin typeface="Times New Roman" panose="02020603050405020304" pitchFamily="18" charset="0"/>
                <a:ea typeface="Calibri" panose="020F0502020204030204" pitchFamily="34" charset="0"/>
                <a:cs typeface="Times New Roman" panose="02020603050405020304" pitchFamily="18" charset="0"/>
              </a:rPr>
              <a:t>-</a:t>
            </a:r>
            <a:r>
              <a:rPr lang="en-US"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pt-BR" sz="1400" kern="0" baseline="30000" dirty="0">
                <a:latin typeface="Times New Roman" panose="02020603050405020304" pitchFamily="18" charset="0"/>
                <a:ea typeface="Calibri" panose="020F0502020204030204" pitchFamily="34" charset="0"/>
                <a:cs typeface="Times New Roman" panose="02020603050405020304" pitchFamily="18" charset="0"/>
              </a:rPr>
              <a:t>2</a:t>
            </a:r>
            <a:r>
              <a:rPr lang="en-US"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pt-BR" sz="1400" kern="0" dirty="0">
                <a:latin typeface="Times New Roman" panose="02020603050405020304" pitchFamily="18" charset="0"/>
                <a:ea typeface="Calibri" panose="020F0502020204030204" pitchFamily="34" charset="0"/>
                <a:cs typeface="Times New Roman" panose="02020603050405020304" pitchFamily="18" charset="0"/>
              </a:rPr>
              <a:t> 0.25)</a:t>
            </a:r>
            <a:r>
              <a:rPr lang="ru-RU" sz="1400" kern="0" dirty="0">
                <a:latin typeface="Times New Roman" panose="02020603050405020304" pitchFamily="18" charset="0"/>
                <a:ea typeface="Calibri" panose="020F0502020204030204" pitchFamily="34" charset="0"/>
                <a:cs typeface="Times New Roman" panose="02020603050405020304" pitchFamily="18" charset="0"/>
              </a:rPr>
              <a:t>, </a:t>
            </a:r>
            <a:r>
              <a:rPr lang="en-US"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ru-RU"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 </a:t>
            </a:r>
            <a:r>
              <a:rPr lang="ru-RU" sz="1400" kern="0" dirty="0">
                <a:latin typeface="Times New Roman" panose="02020603050405020304" pitchFamily="18" charset="0"/>
                <a:ea typeface="Calibri" panose="020F0502020204030204" pitchFamily="34" charset="0"/>
                <a:cs typeface="Times New Roman" panose="02020603050405020304" pitchFamily="18" charset="0"/>
              </a:rPr>
              <a:t>=</a:t>
            </a:r>
            <a:r>
              <a:rPr lang="en-US" sz="1400" kern="0" dirty="0">
                <a:latin typeface="Times New Roman" panose="02020603050405020304" pitchFamily="18" charset="0"/>
                <a:ea typeface="Calibri" panose="020F0502020204030204" pitchFamily="34" charset="0"/>
                <a:cs typeface="Times New Roman" panose="02020603050405020304" pitchFamily="18" charset="0"/>
              </a:rPr>
              <a:t>|</a:t>
            </a:r>
            <a:r>
              <a:rPr lang="ru-RU"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en-US" sz="1400"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1400" kern="0" dirty="0">
                <a:latin typeface="Times New Roman" panose="02020603050405020304" pitchFamily="18" charset="0"/>
                <a:ea typeface="Calibri" panose="020F0502020204030204" pitchFamily="34" charset="0"/>
                <a:cs typeface="Times New Roman" panose="02020603050405020304" pitchFamily="18" charset="0"/>
              </a:rPr>
              <a:t>-</a:t>
            </a:r>
            <a:r>
              <a:rPr lang="ru-RU" sz="1400"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en-US" sz="1400"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1400" kern="0" dirty="0">
                <a:latin typeface="Times New Roman" panose="02020603050405020304" pitchFamily="18" charset="0"/>
                <a:ea typeface="Calibri" panose="020F0502020204030204" pitchFamily="34" charset="0"/>
                <a:cs typeface="Times New Roman" panose="02020603050405020304" pitchFamily="18" charset="0"/>
              </a:rPr>
              <a:t>|</a:t>
            </a:r>
            <a:endParaRPr lang="ru-RU" sz="1400" kern="0" dirty="0">
              <a:latin typeface="Times New Roman" panose="02020603050405020304" pitchFamily="18" charset="0"/>
              <a:ea typeface="Calibri" panose="020F0502020204030204" pitchFamily="34" charset="0"/>
              <a:cs typeface="Times New Roman" panose="02020603050405020304" pitchFamily="18" charset="0"/>
            </a:endParaRPr>
          </a:p>
          <a:p>
            <a:r>
              <a:rPr lang="ru-RU" sz="1400" dirty="0">
                <a:latin typeface="Times New Roman" panose="02020603050405020304" pitchFamily="18" charset="0"/>
                <a:cs typeface="Times New Roman" panose="02020603050405020304" pitchFamily="18" charset="0"/>
              </a:rPr>
              <a:t> Эмпирический коэффициент (с):</a:t>
            </a:r>
          </a:p>
          <a:p>
            <a:r>
              <a:rPr lang="ru-RU" sz="1400" dirty="0">
                <a:latin typeface="Times New Roman" panose="02020603050405020304" pitchFamily="18" charset="0"/>
                <a:cs typeface="Times New Roman" panose="02020603050405020304" pitchFamily="18" charset="0"/>
              </a:rPr>
              <a:t>                                                             </a:t>
            </a:r>
            <a:r>
              <a:rPr lang="ru-RU" sz="1400" i="1" dirty="0">
                <a:latin typeface="Times New Roman" panose="02020603050405020304" pitchFamily="18" charset="0"/>
                <a:cs typeface="Times New Roman" panose="02020603050405020304" pitchFamily="18" charset="0"/>
              </a:rPr>
              <a:t>с</a:t>
            </a:r>
            <a:r>
              <a:rPr lang="ru-RU" sz="1400" dirty="0">
                <a:latin typeface="Times New Roman" panose="02020603050405020304" pitchFamily="18" charset="0"/>
                <a:cs typeface="Times New Roman" panose="02020603050405020304" pitchFamily="18" charset="0"/>
              </a:rPr>
              <a:t> = 33.33 </a:t>
            </a:r>
            <a:r>
              <a:rPr lang="en-US" sz="1400" dirty="0">
                <a:latin typeface="Times New Roman" panose="02020603050405020304" pitchFamily="18" charset="0"/>
                <a:cs typeface="Times New Roman" panose="02020603050405020304" pitchFamily="18" charset="0"/>
                <a:sym typeface="Symbol"/>
              </a:rPr>
              <a:t></a:t>
            </a:r>
            <a:r>
              <a:rPr lang="en-US" sz="1400" dirty="0">
                <a:latin typeface="Times New Roman" panose="02020603050405020304" pitchFamily="18" charset="0"/>
                <a:cs typeface="Times New Roman" panose="02020603050405020304" pitchFamily="18" charset="0"/>
              </a:rPr>
              <a:t> </a:t>
            </a:r>
            <a:r>
              <a:rPr lang="ru-RU" sz="1400" dirty="0">
                <a:latin typeface="Times New Roman" panose="02020603050405020304" pitchFamily="18" charset="0"/>
                <a:cs typeface="Times New Roman" panose="02020603050405020304" pitchFamily="18" charset="0"/>
                <a:sym typeface="Symbol"/>
              </a:rPr>
              <a:t></a:t>
            </a:r>
            <a:r>
              <a:rPr lang="ru-RU" sz="1400" dirty="0">
                <a:latin typeface="Times New Roman" panose="02020603050405020304" pitchFamily="18" charset="0"/>
                <a:cs typeface="Times New Roman" panose="02020603050405020304" pitchFamily="18" charset="0"/>
              </a:rPr>
              <a:t> + 8.83 </a:t>
            </a:r>
            <a:endParaRPr lang="ru-RU" sz="1400" kern="1200" dirty="0">
              <a:solidFill>
                <a:prstClr val="black"/>
              </a:solidFill>
              <a:latin typeface="Times New Roman" panose="02020603050405020304" pitchFamily="18" charset="0"/>
              <a:ea typeface="ＭＳ Ｐゴシック"/>
              <a:cs typeface="Times New Roman" panose="02020603050405020304" pitchFamily="18" charset="0"/>
            </a:endParaRPr>
          </a:p>
        </p:txBody>
      </p:sp>
      <p:sp>
        <p:nvSpPr>
          <p:cNvPr id="5" name="Нижний колонтитул 4">
            <a:extLst>
              <a:ext uri="{FF2B5EF4-FFF2-40B4-BE49-F238E27FC236}">
                <a16:creationId xmlns:a16="http://schemas.microsoft.com/office/drawing/2014/main" id="{D4650D99-A5A0-4EC1-BA27-E72400FDC5F9}"/>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4048525543"/>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C603FC8F-C9DD-4881-B678-5B68AD3CE830}"/>
              </a:ext>
            </a:extLst>
          </p:cNvPr>
          <p:cNvSpPr>
            <a:spLocks noGrp="1"/>
          </p:cNvSpPr>
          <p:nvPr>
            <p:ph type="sldNum" sz="quarter" idx="2"/>
          </p:nvPr>
        </p:nvSpPr>
        <p:spPr/>
        <p:txBody>
          <a:bodyPr/>
          <a:lstStyle/>
          <a:p>
            <a:fld id="{86CB4B4D-7CA3-9044-876B-883B54F8677D}" type="slidenum">
              <a:rPr lang="ru-RU" smtClean="0"/>
              <a:pPr/>
              <a:t>11</a:t>
            </a:fld>
            <a:endParaRPr lang="ru-RU" dirty="0"/>
          </a:p>
        </p:txBody>
      </p:sp>
      <p:sp>
        <p:nvSpPr>
          <p:cNvPr id="3" name="Заголовок 2">
            <a:extLst>
              <a:ext uri="{FF2B5EF4-FFF2-40B4-BE49-F238E27FC236}">
                <a16:creationId xmlns:a16="http://schemas.microsoft.com/office/drawing/2014/main" id="{B9CC4AEC-846E-4D35-97F9-518AA1F006E9}"/>
              </a:ext>
            </a:extLst>
          </p:cNvPr>
          <p:cNvSpPr>
            <a:spLocks noGrp="1"/>
          </p:cNvSpPr>
          <p:nvPr>
            <p:ph type="title"/>
          </p:nvPr>
        </p:nvSpPr>
        <p:spPr/>
        <p:txBody>
          <a:bodyPr>
            <a:normAutofit/>
          </a:bodyPr>
          <a:lstStyle/>
          <a:p>
            <a:r>
              <a:rPr lang="ru-RU" sz="2800" dirty="0">
                <a:solidFill>
                  <a:schemeClr val="bg1"/>
                </a:solidFill>
              </a:rPr>
              <a:t>Алгоритмы и методы решения задач</a:t>
            </a:r>
          </a:p>
        </p:txBody>
      </p:sp>
      <p:sp>
        <p:nvSpPr>
          <p:cNvPr id="4" name="Текст 3">
            <a:extLst>
              <a:ext uri="{FF2B5EF4-FFF2-40B4-BE49-F238E27FC236}">
                <a16:creationId xmlns:a16="http://schemas.microsoft.com/office/drawing/2014/main" id="{F1EE2064-AB1A-45DD-9435-19642B2F01F3}"/>
              </a:ext>
            </a:extLst>
          </p:cNvPr>
          <p:cNvSpPr>
            <a:spLocks noGrp="1"/>
          </p:cNvSpPr>
          <p:nvPr>
            <p:ph type="body" idx="1"/>
          </p:nvPr>
        </p:nvSpPr>
        <p:spPr/>
        <p:txBody>
          <a:bodyPr>
            <a:normAutofit/>
          </a:bodyPr>
          <a:lstStyle/>
          <a:p>
            <a:pPr indent="269875" algn="just" fontAlgn="auto">
              <a:lnSpc>
                <a:spcPct val="150000"/>
              </a:lnSpc>
              <a:spcAft>
                <a:spcPts val="1000"/>
              </a:spcAft>
            </a:pPr>
            <a:r>
              <a:rPr lang="ru-RU" sz="2000" kern="0" dirty="0">
                <a:latin typeface="Times New Roman" panose="02020603050405020304" pitchFamily="18" charset="0"/>
                <a:ea typeface="Calibri" panose="020F0502020204030204" pitchFamily="34" charset="0"/>
                <a:cs typeface="Times New Roman" panose="02020603050405020304" pitchFamily="18" charset="0"/>
              </a:rPr>
              <a:t>Энергия смешения в </a:t>
            </a:r>
            <a:r>
              <a:rPr lang="ru-RU" sz="2000" kern="0" dirty="0" err="1">
                <a:latin typeface="Times New Roman" panose="02020603050405020304" pitchFamily="18" charset="0"/>
                <a:ea typeface="Calibri" panose="020F0502020204030204" pitchFamily="34" charset="0"/>
                <a:cs typeface="Times New Roman" panose="02020603050405020304" pitchFamily="18" charset="0"/>
              </a:rPr>
              <a:t>субрегулярном</a:t>
            </a:r>
            <a:r>
              <a:rPr lang="ru-RU" sz="2000" kern="0" dirty="0">
                <a:latin typeface="Times New Roman" panose="02020603050405020304" pitchFamily="18" charset="0"/>
                <a:ea typeface="Calibri" panose="020F0502020204030204" pitchFamily="34" charset="0"/>
                <a:cs typeface="Times New Roman" panose="02020603050405020304" pitchFamily="18" charset="0"/>
              </a:rPr>
              <a:t> приближении (энергия взаимообмена, параметр взаимодействия): </a:t>
            </a:r>
            <a:endParaRPr lang="ru-RU" sz="2400" kern="0" dirty="0">
              <a:latin typeface="Times New Roman" panose="02020603050405020304" pitchFamily="18" charset="0"/>
              <a:ea typeface="Times New Roman" panose="02020603050405020304" pitchFamily="18" charset="0"/>
              <a:cs typeface="Times New Roman" panose="02020603050405020304" pitchFamily="18" charset="0"/>
            </a:endParaRPr>
          </a:p>
          <a:p>
            <a:pPr indent="269875" algn="ctr" fontAlgn="auto">
              <a:lnSpc>
                <a:spcPct val="150000"/>
              </a:lnSpc>
              <a:spcAft>
                <a:spcPts val="1000"/>
              </a:spcAft>
            </a:pPr>
            <a:r>
              <a:rPr lang="en-US" sz="2000" kern="0" dirty="0" err="1">
                <a:latin typeface="Times New Roman" panose="02020603050405020304" pitchFamily="18" charset="0"/>
                <a:ea typeface="Calibri" panose="020F0502020204030204" pitchFamily="34" charset="0"/>
                <a:cs typeface="Times New Roman" panose="02020603050405020304" pitchFamily="18" charset="0"/>
              </a:rPr>
              <a:t>Q</a:t>
            </a:r>
            <a:r>
              <a:rPr lang="en-US" sz="2000" kern="0" baseline="-25000" dirty="0" err="1">
                <a:latin typeface="Times New Roman" panose="02020603050405020304" pitchFamily="18" charset="0"/>
                <a:ea typeface="Calibri" panose="020F0502020204030204" pitchFamily="34" charset="0"/>
                <a:cs typeface="Times New Roman" panose="02020603050405020304" pitchFamily="18" charset="0"/>
              </a:rPr>
              <a:t>max</a:t>
            </a:r>
            <a:r>
              <a:rPr lang="ru-RU" sz="2000" kern="0" dirty="0">
                <a:latin typeface="Times New Roman" panose="02020603050405020304" pitchFamily="18" charset="0"/>
                <a:ea typeface="Calibri" panose="020F0502020204030204" pitchFamily="34" charset="0"/>
                <a:cs typeface="Times New Roman" panose="02020603050405020304" pitchFamily="18" charset="0"/>
              </a:rPr>
              <a:t>=</a:t>
            </a:r>
            <a:r>
              <a:rPr lang="en-US" sz="2000" kern="0" dirty="0" err="1">
                <a:solidFill>
                  <a:srgbClr val="0070C0"/>
                </a:solidFill>
                <a:latin typeface="Times New Roman" panose="02020603050405020304" pitchFamily="18" charset="0"/>
                <a:ea typeface="Calibri" panose="020F0502020204030204" pitchFamily="34" charset="0"/>
                <a:cs typeface="Times New Roman" panose="02020603050405020304" pitchFamily="18" charset="0"/>
              </a:rPr>
              <a:t>c</a:t>
            </a:r>
            <a:r>
              <a:rPr lang="en-US" sz="2000" kern="0" dirty="0" err="1">
                <a:latin typeface="Times New Roman" panose="02020603050405020304" pitchFamily="18" charset="0"/>
                <a:ea typeface="Calibri" panose="020F0502020204030204" pitchFamily="34" charset="0"/>
                <a:cs typeface="Times New Roman" panose="02020603050405020304" pitchFamily="18" charset="0"/>
              </a:rPr>
              <a:t>mnz</a:t>
            </a:r>
            <a:r>
              <a:rPr lang="en-US" sz="2000" kern="0" baseline="-25000" dirty="0" err="1">
                <a:latin typeface="Times New Roman" panose="02020603050405020304" pitchFamily="18" charset="0"/>
                <a:ea typeface="Calibri" panose="020F0502020204030204" pitchFamily="34" charset="0"/>
                <a:cs typeface="Times New Roman" panose="02020603050405020304" pitchFamily="18" charset="0"/>
              </a:rPr>
              <a:t>A</a:t>
            </a:r>
            <a:r>
              <a:rPr lang="en-US" sz="2000" kern="0" dirty="0" err="1">
                <a:latin typeface="Times New Roman" panose="02020603050405020304" pitchFamily="18" charset="0"/>
                <a:ea typeface="Calibri" panose="020F0502020204030204" pitchFamily="34" charset="0"/>
                <a:cs typeface="Times New Roman" panose="02020603050405020304" pitchFamily="18" charset="0"/>
              </a:rPr>
              <a:t>z</a:t>
            </a:r>
            <a:r>
              <a:rPr lang="en-US" sz="2000" kern="0" baseline="-25000" dirty="0" err="1">
                <a:latin typeface="Times New Roman" panose="02020603050405020304" pitchFamily="18" charset="0"/>
                <a:ea typeface="Calibri" panose="020F0502020204030204" pitchFamily="34" charset="0"/>
                <a:cs typeface="Times New Roman" panose="02020603050405020304" pitchFamily="18" charset="0"/>
              </a:rPr>
              <a:t>X</a:t>
            </a:r>
            <a:r>
              <a:rPr lang="ru-RU" sz="2000" kern="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a:t>
            </a:r>
            <a:r>
              <a:rPr lang="ru-RU" sz="2000"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Δ</a:t>
            </a:r>
            <a:r>
              <a:rPr lang="en-US" sz="2000"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R</a:t>
            </a:r>
            <a:r>
              <a:rPr lang="ru-RU" sz="2000"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a:t>
            </a:r>
            <a:r>
              <a:rPr lang="en-US" sz="2000" kern="0" dirty="0" err="1">
                <a:solidFill>
                  <a:srgbClr val="0070C0"/>
                </a:solidFill>
                <a:latin typeface="Times New Roman" panose="02020603050405020304" pitchFamily="18" charset="0"/>
                <a:ea typeface="Calibri" panose="020F0502020204030204" pitchFamily="34" charset="0"/>
                <a:cs typeface="Times New Roman" panose="02020603050405020304" pitchFamily="18" charset="0"/>
              </a:rPr>
              <a:t>R</a:t>
            </a:r>
            <a:r>
              <a:rPr lang="en-US" sz="2000" kern="0" baseline="-25000" dirty="0" err="1">
                <a:solidFill>
                  <a:srgbClr val="0070C0"/>
                </a:solidFill>
                <a:latin typeface="Times New Roman" panose="02020603050405020304" pitchFamily="18" charset="0"/>
                <a:ea typeface="Calibri" panose="020F0502020204030204" pitchFamily="34" charset="0"/>
                <a:cs typeface="Times New Roman" panose="02020603050405020304" pitchFamily="18" charset="0"/>
              </a:rPr>
              <a:t>min</a:t>
            </a:r>
            <a:r>
              <a:rPr lang="ru-RU" sz="2000" kern="0" dirty="0">
                <a:latin typeface="Times New Roman" panose="02020603050405020304" pitchFamily="18" charset="0"/>
                <a:ea typeface="Calibri" panose="020F0502020204030204" pitchFamily="34" charset="0"/>
                <a:cs typeface="Times New Roman" panose="02020603050405020304" pitchFamily="18" charset="0"/>
              </a:rPr>
              <a:t>)</a:t>
            </a:r>
            <a:r>
              <a:rPr lang="ru-RU" sz="2000" kern="0" baseline="30000" dirty="0">
                <a:latin typeface="Times New Roman" panose="02020603050405020304" pitchFamily="18" charset="0"/>
                <a:ea typeface="Calibri" panose="020F0502020204030204" pitchFamily="34" charset="0"/>
                <a:cs typeface="Times New Roman" panose="02020603050405020304" pitchFamily="18" charset="0"/>
              </a:rPr>
              <a:t>2 </a:t>
            </a:r>
            <a:endParaRPr lang="ru-RU" sz="2400" kern="0" dirty="0">
              <a:latin typeface="Times New Roman" panose="02020603050405020304" pitchFamily="18" charset="0"/>
              <a:ea typeface="Times New Roman" panose="02020603050405020304" pitchFamily="18" charset="0"/>
              <a:cs typeface="Times New Roman" panose="02020603050405020304" pitchFamily="18" charset="0"/>
            </a:endParaRPr>
          </a:p>
          <a:p>
            <a:pPr algn="just" fontAlgn="auto">
              <a:lnSpc>
                <a:spcPct val="150000"/>
              </a:lnSpc>
              <a:spcAft>
                <a:spcPts val="1000"/>
              </a:spcAft>
            </a:pPr>
            <a:r>
              <a:rPr lang="ru-RU" sz="2000" kern="0" dirty="0">
                <a:latin typeface="Times New Roman" panose="02020603050405020304" pitchFamily="18" charset="0"/>
                <a:ea typeface="Calibri" panose="020F0502020204030204" pitchFamily="34" charset="0"/>
                <a:cs typeface="Times New Roman" panose="02020603050405020304" pitchFamily="18" charset="0"/>
              </a:rPr>
              <a:t>Критическая температура купола распада твердых растворов (</a:t>
            </a:r>
            <a:r>
              <a:rPr lang="en-US" sz="2000" kern="0" dirty="0">
                <a:latin typeface="Times New Roman" panose="02020603050405020304" pitchFamily="18" charset="0"/>
                <a:ea typeface="Calibri" panose="020F0502020204030204" pitchFamily="34" charset="0"/>
                <a:cs typeface="Times New Roman" panose="02020603050405020304" pitchFamily="18" charset="0"/>
              </a:rPr>
              <a:t>T</a:t>
            </a:r>
            <a:r>
              <a:rPr lang="ru-RU" sz="2000" kern="0" baseline="-25000" dirty="0" err="1">
                <a:latin typeface="Times New Roman" panose="02020603050405020304" pitchFamily="18" charset="0"/>
                <a:ea typeface="Calibri" panose="020F0502020204030204" pitchFamily="34" charset="0"/>
                <a:cs typeface="Times New Roman" panose="02020603050405020304" pitchFamily="18" charset="0"/>
              </a:rPr>
              <a:t>кр</a:t>
            </a:r>
            <a:r>
              <a:rPr lang="ru-RU" sz="2000" kern="0" dirty="0">
                <a:latin typeface="Times New Roman" panose="02020603050405020304" pitchFamily="18" charset="0"/>
                <a:ea typeface="Calibri" panose="020F0502020204030204" pitchFamily="34" charset="0"/>
                <a:cs typeface="Times New Roman" panose="02020603050405020304" pitchFamily="18" charset="0"/>
              </a:rPr>
              <a:t>, К): </a:t>
            </a:r>
            <a:endParaRPr lang="ru-RU" sz="2400" kern="0" dirty="0">
              <a:latin typeface="Times New Roman" panose="02020603050405020304" pitchFamily="18" charset="0"/>
              <a:ea typeface="Times New Roman" panose="02020603050405020304" pitchFamily="18" charset="0"/>
              <a:cs typeface="Times New Roman" panose="02020603050405020304" pitchFamily="18" charset="0"/>
            </a:endParaRPr>
          </a:p>
          <a:p>
            <a:pPr algn="ctr" fontAlgn="auto">
              <a:lnSpc>
                <a:spcPct val="150000"/>
              </a:lnSpc>
              <a:spcAft>
                <a:spcPts val="1000"/>
              </a:spcAft>
            </a:pPr>
            <a:r>
              <a:rPr lang="en-US" sz="2000" b="1" kern="0" dirty="0">
                <a:latin typeface="Times New Roman" panose="02020603050405020304" pitchFamily="18" charset="0"/>
                <a:ea typeface="Calibri" panose="020F0502020204030204" pitchFamily="34" charset="0"/>
                <a:cs typeface="Times New Roman" panose="02020603050405020304" pitchFamily="18" charset="0"/>
              </a:rPr>
              <a:t>T</a:t>
            </a:r>
            <a:r>
              <a:rPr lang="ru-RU" sz="2000" b="1" kern="0" baseline="-25000" dirty="0" err="1">
                <a:latin typeface="Times New Roman" panose="02020603050405020304" pitchFamily="18" charset="0"/>
                <a:ea typeface="Calibri" panose="020F0502020204030204" pitchFamily="34" charset="0"/>
                <a:cs typeface="Times New Roman" panose="02020603050405020304" pitchFamily="18" charset="0"/>
              </a:rPr>
              <a:t>кр</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 К=</a:t>
            </a:r>
            <a:r>
              <a:rPr lang="en-US" sz="2000" b="1" kern="0" dirty="0" err="1">
                <a:latin typeface="Times New Roman" panose="02020603050405020304" pitchFamily="18" charset="0"/>
                <a:ea typeface="Calibri" panose="020F0502020204030204" pitchFamily="34" charset="0"/>
                <a:cs typeface="Times New Roman" panose="02020603050405020304" pitchFamily="18" charset="0"/>
              </a:rPr>
              <a:t>Q</a:t>
            </a:r>
            <a:r>
              <a:rPr lang="en-US" sz="2000" b="1" kern="0" baseline="-25000" dirty="0" err="1">
                <a:latin typeface="Times New Roman" panose="02020603050405020304" pitchFamily="18" charset="0"/>
                <a:ea typeface="Calibri" panose="020F0502020204030204" pitchFamily="34" charset="0"/>
                <a:cs typeface="Times New Roman" panose="02020603050405020304" pitchFamily="18" charset="0"/>
              </a:rPr>
              <a:t>max</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/2</a:t>
            </a:r>
            <a:r>
              <a:rPr lang="en-US" sz="2000" b="1" kern="0" dirty="0" err="1">
                <a:latin typeface="Times New Roman" panose="02020603050405020304" pitchFamily="18" charset="0"/>
                <a:ea typeface="Calibri" panose="020F0502020204030204" pitchFamily="34" charset="0"/>
                <a:cs typeface="Times New Roman" panose="02020603050405020304" pitchFamily="18" charset="0"/>
              </a:rPr>
              <a:t>kN</a:t>
            </a:r>
            <a:endParaRPr lang="ru-RU" sz="2400" b="1" kern="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5" name="Нижний колонтитул 4">
            <a:extLst>
              <a:ext uri="{FF2B5EF4-FFF2-40B4-BE49-F238E27FC236}">
                <a16:creationId xmlns:a16="http://schemas.microsoft.com/office/drawing/2014/main" id="{D4650D99-A5A0-4EC1-BA27-E72400FDC5F9}"/>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410755659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C603FC8F-C9DD-4881-B678-5B68AD3CE830}"/>
              </a:ext>
            </a:extLst>
          </p:cNvPr>
          <p:cNvSpPr>
            <a:spLocks noGrp="1"/>
          </p:cNvSpPr>
          <p:nvPr>
            <p:ph type="sldNum" sz="quarter" idx="2"/>
          </p:nvPr>
        </p:nvSpPr>
        <p:spPr/>
        <p:txBody>
          <a:bodyPr/>
          <a:lstStyle/>
          <a:p>
            <a:fld id="{86CB4B4D-7CA3-9044-876B-883B54F8677D}" type="slidenum">
              <a:rPr lang="ru-RU" smtClean="0"/>
              <a:pPr/>
              <a:t>12</a:t>
            </a:fld>
            <a:endParaRPr lang="ru-RU" dirty="0"/>
          </a:p>
        </p:txBody>
      </p:sp>
      <p:sp>
        <p:nvSpPr>
          <p:cNvPr id="3" name="Заголовок 2">
            <a:extLst>
              <a:ext uri="{FF2B5EF4-FFF2-40B4-BE49-F238E27FC236}">
                <a16:creationId xmlns:a16="http://schemas.microsoft.com/office/drawing/2014/main" id="{B9CC4AEC-846E-4D35-97F9-518AA1F006E9}"/>
              </a:ext>
            </a:extLst>
          </p:cNvPr>
          <p:cNvSpPr>
            <a:spLocks noGrp="1"/>
          </p:cNvSpPr>
          <p:nvPr>
            <p:ph type="title"/>
          </p:nvPr>
        </p:nvSpPr>
        <p:spPr/>
        <p:txBody>
          <a:bodyPr>
            <a:normAutofit/>
          </a:bodyPr>
          <a:lstStyle/>
          <a:p>
            <a:r>
              <a:rPr lang="ru-RU" sz="2800" dirty="0">
                <a:solidFill>
                  <a:schemeClr val="bg1"/>
                </a:solidFill>
              </a:rPr>
              <a:t>Алгоритмы и методы решения задач</a:t>
            </a:r>
          </a:p>
        </p:txBody>
      </p:sp>
      <p:sp>
        <p:nvSpPr>
          <p:cNvPr id="5" name="Нижний колонтитул 4">
            <a:extLst>
              <a:ext uri="{FF2B5EF4-FFF2-40B4-BE49-F238E27FC236}">
                <a16:creationId xmlns:a16="http://schemas.microsoft.com/office/drawing/2014/main" id="{D4650D99-A5A0-4EC1-BA27-E72400FDC5F9}"/>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pic>
        <p:nvPicPr>
          <p:cNvPr id="8" name="Рисунок 7">
            <a:extLst>
              <a:ext uri="{FF2B5EF4-FFF2-40B4-BE49-F238E27FC236}">
                <a16:creationId xmlns:a16="http://schemas.microsoft.com/office/drawing/2014/main" id="{926C8E9A-3C2E-43E9-83EB-4E561601867E}"/>
              </a:ext>
            </a:extLst>
          </p:cNvPr>
          <p:cNvPicPr>
            <a:picLocks noChangeAspect="1"/>
          </p:cNvPicPr>
          <p:nvPr/>
        </p:nvPicPr>
        <p:blipFill>
          <a:blip r:embed="rId3"/>
          <a:stretch>
            <a:fillRect/>
          </a:stretch>
        </p:blipFill>
        <p:spPr>
          <a:xfrm rot="5400000">
            <a:off x="4827436" y="909891"/>
            <a:ext cx="3659369" cy="4182686"/>
          </a:xfrm>
          <a:prstGeom prst="rect">
            <a:avLst/>
          </a:prstGeom>
        </p:spPr>
      </p:pic>
      <p:pic>
        <p:nvPicPr>
          <p:cNvPr id="9" name="Рисунок 8">
            <a:extLst>
              <a:ext uri="{FF2B5EF4-FFF2-40B4-BE49-F238E27FC236}">
                <a16:creationId xmlns:a16="http://schemas.microsoft.com/office/drawing/2014/main" id="{258F5230-846F-4CDE-BC4D-EA8D82DE6086}"/>
              </a:ext>
            </a:extLst>
          </p:cNvPr>
          <p:cNvPicPr>
            <a:picLocks noChangeAspect="1"/>
          </p:cNvPicPr>
          <p:nvPr/>
        </p:nvPicPr>
        <p:blipFill>
          <a:blip r:embed="rId4"/>
          <a:stretch>
            <a:fillRect/>
          </a:stretch>
        </p:blipFill>
        <p:spPr>
          <a:xfrm rot="5400000">
            <a:off x="544963" y="909752"/>
            <a:ext cx="3659371" cy="4106671"/>
          </a:xfrm>
          <a:prstGeom prst="rect">
            <a:avLst/>
          </a:prstGeom>
        </p:spPr>
      </p:pic>
    </p:spTree>
    <p:extLst>
      <p:ext uri="{BB962C8B-B14F-4D97-AF65-F5344CB8AC3E}">
        <p14:creationId xmlns:p14="http://schemas.microsoft.com/office/powerpoint/2010/main" val="166433600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B055FEBF-C639-4E56-B780-42F3C57C71F2}"/>
              </a:ext>
            </a:extLst>
          </p:cNvPr>
          <p:cNvSpPr>
            <a:spLocks noGrp="1"/>
          </p:cNvSpPr>
          <p:nvPr>
            <p:ph type="sldNum" sz="quarter" idx="2"/>
          </p:nvPr>
        </p:nvSpPr>
        <p:spPr/>
        <p:txBody>
          <a:bodyPr/>
          <a:lstStyle/>
          <a:p>
            <a:fld id="{86CB4B4D-7CA3-9044-876B-883B54F8677D}" type="slidenum">
              <a:rPr lang="ru-RU" smtClean="0"/>
              <a:pPr/>
              <a:t>13</a:t>
            </a:fld>
            <a:endParaRPr lang="ru-RU" dirty="0"/>
          </a:p>
        </p:txBody>
      </p:sp>
      <p:sp>
        <p:nvSpPr>
          <p:cNvPr id="3" name="Заголовок 2">
            <a:extLst>
              <a:ext uri="{FF2B5EF4-FFF2-40B4-BE49-F238E27FC236}">
                <a16:creationId xmlns:a16="http://schemas.microsoft.com/office/drawing/2014/main" id="{A76892AB-A2B1-45EE-A3DB-B963C3CA3B12}"/>
              </a:ext>
            </a:extLst>
          </p:cNvPr>
          <p:cNvSpPr>
            <a:spLocks noGrp="1"/>
          </p:cNvSpPr>
          <p:nvPr>
            <p:ph type="title"/>
          </p:nvPr>
        </p:nvSpPr>
        <p:spPr/>
        <p:txBody>
          <a:bodyPr/>
          <a:lstStyle/>
          <a:p>
            <a:r>
              <a:rPr lang="ru-RU" sz="2800" dirty="0">
                <a:solidFill>
                  <a:schemeClr val="bg1"/>
                </a:solidFill>
              </a:rPr>
              <a:t>Технологии и инструменты реализации</a:t>
            </a:r>
            <a:endParaRPr lang="ru-RU" dirty="0"/>
          </a:p>
        </p:txBody>
      </p:sp>
      <p:sp>
        <p:nvSpPr>
          <p:cNvPr id="5" name="Нижний колонтитул 4">
            <a:extLst>
              <a:ext uri="{FF2B5EF4-FFF2-40B4-BE49-F238E27FC236}">
                <a16:creationId xmlns:a16="http://schemas.microsoft.com/office/drawing/2014/main" id="{21E180EC-BDA0-433F-B8D4-E196851527E0}"/>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pic>
        <p:nvPicPr>
          <p:cNvPr id="8" name="Picture 2" descr="https://uploads.dev.by/resources/c32776f3-d64a-46f2-ba93-40c7583f28d6/cover/031f73c544.png">
            <a:extLst>
              <a:ext uri="{FF2B5EF4-FFF2-40B4-BE49-F238E27FC236}">
                <a16:creationId xmlns:a16="http://schemas.microsoft.com/office/drawing/2014/main" id="{C9581DCD-3A66-4DE0-BC35-BBBD0862A1E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9798" y="1030022"/>
            <a:ext cx="2841180" cy="159816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https://static.tildacdn.com/tild3630-3961-4362-b635-353132663563/c-sharp.png">
            <a:extLst>
              <a:ext uri="{FF2B5EF4-FFF2-40B4-BE49-F238E27FC236}">
                <a16:creationId xmlns:a16="http://schemas.microsoft.com/office/drawing/2014/main" id="{E3680024-F37C-4355-8861-AE2BBECCE7D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6038" y="2410852"/>
            <a:ext cx="1825615" cy="210873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2" descr="http://4.bp.blogspot.com/-I-A56G_rn_g/UlQiNJR74hI/AAAAAAAAAAo/JPO5ry7WhZI/s1600/NET-developers-now-at-madurai-Madurai.jpg">
            <a:extLst>
              <a:ext uri="{FF2B5EF4-FFF2-40B4-BE49-F238E27FC236}">
                <a16:creationId xmlns:a16="http://schemas.microsoft.com/office/drawing/2014/main" id="{4F856AE2-E036-4CE9-A508-B9F47D50FF8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177261" y="1275606"/>
            <a:ext cx="5683504" cy="94133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4" descr="https://cdn0.iconfinder.com/data/icons/popular-files-formats/154/xml-512.png">
            <a:extLst>
              <a:ext uri="{FF2B5EF4-FFF2-40B4-BE49-F238E27FC236}">
                <a16:creationId xmlns:a16="http://schemas.microsoft.com/office/drawing/2014/main" id="{2043C603-1295-460A-89B4-2232EC84C914}"/>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397893" y="2628186"/>
            <a:ext cx="1756663" cy="175666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54B875FC-D27C-45A1-A1F8-09DD27475D19}"/>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211960" y="2894997"/>
            <a:ext cx="2239217" cy="117558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14E566AC-64BF-42B7-B81A-9E1C135438DF}"/>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627994" y="2248927"/>
            <a:ext cx="2517118" cy="2517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0283187"/>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B055FEBF-C639-4E56-B780-42F3C57C71F2}"/>
              </a:ext>
            </a:extLst>
          </p:cNvPr>
          <p:cNvSpPr>
            <a:spLocks noGrp="1"/>
          </p:cNvSpPr>
          <p:nvPr>
            <p:ph type="sldNum" sz="quarter" idx="2"/>
          </p:nvPr>
        </p:nvSpPr>
        <p:spPr/>
        <p:txBody>
          <a:bodyPr/>
          <a:lstStyle/>
          <a:p>
            <a:fld id="{86CB4B4D-7CA3-9044-876B-883B54F8677D}" type="slidenum">
              <a:rPr lang="ru-RU" smtClean="0"/>
              <a:pPr/>
              <a:t>14</a:t>
            </a:fld>
            <a:endParaRPr lang="ru-RU" dirty="0"/>
          </a:p>
        </p:txBody>
      </p:sp>
      <p:sp>
        <p:nvSpPr>
          <p:cNvPr id="3" name="Заголовок 2">
            <a:extLst>
              <a:ext uri="{FF2B5EF4-FFF2-40B4-BE49-F238E27FC236}">
                <a16:creationId xmlns:a16="http://schemas.microsoft.com/office/drawing/2014/main" id="{A76892AB-A2B1-45EE-A3DB-B963C3CA3B12}"/>
              </a:ext>
            </a:extLst>
          </p:cNvPr>
          <p:cNvSpPr>
            <a:spLocks noGrp="1"/>
          </p:cNvSpPr>
          <p:nvPr>
            <p:ph type="title"/>
          </p:nvPr>
        </p:nvSpPr>
        <p:spPr/>
        <p:txBody>
          <a:bodyPr/>
          <a:lstStyle/>
          <a:p>
            <a:r>
              <a:rPr lang="ru-RU" sz="2800" dirty="0">
                <a:solidFill>
                  <a:schemeClr val="bg1"/>
                </a:solidFill>
              </a:rPr>
              <a:t>Диаграмма классов</a:t>
            </a:r>
            <a:endParaRPr lang="ru-RU" dirty="0"/>
          </a:p>
        </p:txBody>
      </p:sp>
      <p:sp>
        <p:nvSpPr>
          <p:cNvPr id="5" name="Нижний колонтитул 4">
            <a:extLst>
              <a:ext uri="{FF2B5EF4-FFF2-40B4-BE49-F238E27FC236}">
                <a16:creationId xmlns:a16="http://schemas.microsoft.com/office/drawing/2014/main" id="{21E180EC-BDA0-433F-B8D4-E196851527E0}"/>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pic>
        <p:nvPicPr>
          <p:cNvPr id="15" name="Рисунок 14">
            <a:extLst>
              <a:ext uri="{FF2B5EF4-FFF2-40B4-BE49-F238E27FC236}">
                <a16:creationId xmlns:a16="http://schemas.microsoft.com/office/drawing/2014/main" id="{B6C403A9-DE22-4A52-9708-505A5836B37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3648" y="1170786"/>
            <a:ext cx="6264696" cy="3561204"/>
          </a:xfrm>
          <a:prstGeom prst="rect">
            <a:avLst/>
          </a:prstGeom>
          <a:noFill/>
          <a:ln>
            <a:noFill/>
          </a:ln>
        </p:spPr>
      </p:pic>
    </p:spTree>
    <p:extLst>
      <p:ext uri="{BB962C8B-B14F-4D97-AF65-F5344CB8AC3E}">
        <p14:creationId xmlns:p14="http://schemas.microsoft.com/office/powerpoint/2010/main" val="370286465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94882A09-BF04-43E2-8328-4E3418348B7D}"/>
              </a:ext>
            </a:extLst>
          </p:cNvPr>
          <p:cNvSpPr>
            <a:spLocks noGrp="1"/>
          </p:cNvSpPr>
          <p:nvPr>
            <p:ph type="sldNum" sz="quarter" idx="2"/>
          </p:nvPr>
        </p:nvSpPr>
        <p:spPr/>
        <p:txBody>
          <a:bodyPr/>
          <a:lstStyle/>
          <a:p>
            <a:fld id="{86CB4B4D-7CA3-9044-876B-883B54F8677D}" type="slidenum">
              <a:rPr lang="ru-RU" smtClean="0"/>
              <a:pPr/>
              <a:t>15</a:t>
            </a:fld>
            <a:endParaRPr lang="ru-RU" dirty="0"/>
          </a:p>
        </p:txBody>
      </p:sp>
      <p:sp>
        <p:nvSpPr>
          <p:cNvPr id="3" name="Заголовок 2">
            <a:extLst>
              <a:ext uri="{FF2B5EF4-FFF2-40B4-BE49-F238E27FC236}">
                <a16:creationId xmlns:a16="http://schemas.microsoft.com/office/drawing/2014/main" id="{CA13703E-BF43-4F2D-834F-3492EDC288E2}"/>
              </a:ext>
            </a:extLst>
          </p:cNvPr>
          <p:cNvSpPr>
            <a:spLocks noGrp="1"/>
          </p:cNvSpPr>
          <p:nvPr>
            <p:ph type="title"/>
          </p:nvPr>
        </p:nvSpPr>
        <p:spPr/>
        <p:txBody>
          <a:bodyPr/>
          <a:lstStyle/>
          <a:p>
            <a:r>
              <a:rPr lang="ru-RU" dirty="0"/>
              <a:t>Схема взаимодействия компонентов</a:t>
            </a:r>
          </a:p>
        </p:txBody>
      </p:sp>
      <p:sp>
        <p:nvSpPr>
          <p:cNvPr id="5" name="Нижний колонтитул 4">
            <a:extLst>
              <a:ext uri="{FF2B5EF4-FFF2-40B4-BE49-F238E27FC236}">
                <a16:creationId xmlns:a16="http://schemas.microsoft.com/office/drawing/2014/main" id="{FD2408EE-8DC7-4534-9C82-452C84CFDCAD}"/>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pic>
        <p:nvPicPr>
          <p:cNvPr id="9" name="Рисунок 8">
            <a:extLst>
              <a:ext uri="{FF2B5EF4-FFF2-40B4-BE49-F238E27FC236}">
                <a16:creationId xmlns:a16="http://schemas.microsoft.com/office/drawing/2014/main" id="{27A1F1DC-3420-4617-BD56-FEF8D2E100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1760" y="1153483"/>
            <a:ext cx="3856193" cy="3695519"/>
          </a:xfrm>
          <a:prstGeom prst="rect">
            <a:avLst/>
          </a:prstGeom>
        </p:spPr>
      </p:pic>
    </p:spTree>
    <p:extLst>
      <p:ext uri="{BB962C8B-B14F-4D97-AF65-F5344CB8AC3E}">
        <p14:creationId xmlns:p14="http://schemas.microsoft.com/office/powerpoint/2010/main" val="162179771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94882A09-BF04-43E2-8328-4E3418348B7D}"/>
              </a:ext>
            </a:extLst>
          </p:cNvPr>
          <p:cNvSpPr>
            <a:spLocks noGrp="1"/>
          </p:cNvSpPr>
          <p:nvPr>
            <p:ph type="sldNum" sz="quarter" idx="2"/>
          </p:nvPr>
        </p:nvSpPr>
        <p:spPr/>
        <p:txBody>
          <a:bodyPr/>
          <a:lstStyle/>
          <a:p>
            <a:fld id="{86CB4B4D-7CA3-9044-876B-883B54F8677D}" type="slidenum">
              <a:rPr lang="ru-RU" smtClean="0"/>
              <a:pPr/>
              <a:t>16</a:t>
            </a:fld>
            <a:endParaRPr lang="ru-RU" dirty="0"/>
          </a:p>
        </p:txBody>
      </p:sp>
      <p:sp>
        <p:nvSpPr>
          <p:cNvPr id="3" name="Заголовок 2">
            <a:extLst>
              <a:ext uri="{FF2B5EF4-FFF2-40B4-BE49-F238E27FC236}">
                <a16:creationId xmlns:a16="http://schemas.microsoft.com/office/drawing/2014/main" id="{CA13703E-BF43-4F2D-834F-3492EDC288E2}"/>
              </a:ext>
            </a:extLst>
          </p:cNvPr>
          <p:cNvSpPr>
            <a:spLocks noGrp="1"/>
          </p:cNvSpPr>
          <p:nvPr>
            <p:ph type="title"/>
          </p:nvPr>
        </p:nvSpPr>
        <p:spPr/>
        <p:txBody>
          <a:bodyPr/>
          <a:lstStyle/>
          <a:p>
            <a:r>
              <a:rPr lang="ru-RU" dirty="0"/>
              <a:t>Демонстрация</a:t>
            </a:r>
          </a:p>
        </p:txBody>
      </p:sp>
      <p:sp>
        <p:nvSpPr>
          <p:cNvPr id="5" name="Нижний колонтитул 4">
            <a:extLst>
              <a:ext uri="{FF2B5EF4-FFF2-40B4-BE49-F238E27FC236}">
                <a16:creationId xmlns:a16="http://schemas.microsoft.com/office/drawing/2014/main" id="{FD2408EE-8DC7-4534-9C82-452C84CFDCAD}"/>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pic>
        <p:nvPicPr>
          <p:cNvPr id="4" name="2021-04-27 08-38-54">
            <a:hlinkClick r:id="" action="ppaction://media"/>
            <a:extLst>
              <a:ext uri="{FF2B5EF4-FFF2-40B4-BE49-F238E27FC236}">
                <a16:creationId xmlns:a16="http://schemas.microsoft.com/office/drawing/2014/main" id="{EAD79D30-AF1F-49C7-9847-30C1A9E773A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87624" y="1116769"/>
            <a:ext cx="6480720" cy="3645405"/>
          </a:xfrm>
          <a:prstGeom prst="rect">
            <a:avLst/>
          </a:prstGeom>
        </p:spPr>
      </p:pic>
    </p:spTree>
    <p:extLst>
      <p:ext uri="{BB962C8B-B14F-4D97-AF65-F5344CB8AC3E}">
        <p14:creationId xmlns:p14="http://schemas.microsoft.com/office/powerpoint/2010/main" val="8005572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3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96703781-2B6D-44EE-8064-10AF7E353DA9}"/>
              </a:ext>
            </a:extLst>
          </p:cNvPr>
          <p:cNvSpPr>
            <a:spLocks noGrp="1"/>
          </p:cNvSpPr>
          <p:nvPr>
            <p:ph type="sldNum" sz="quarter" idx="2"/>
          </p:nvPr>
        </p:nvSpPr>
        <p:spPr/>
        <p:txBody>
          <a:bodyPr/>
          <a:lstStyle/>
          <a:p>
            <a:fld id="{86CB4B4D-7CA3-9044-876B-883B54F8677D}" type="slidenum">
              <a:rPr lang="ru-RU" smtClean="0"/>
              <a:pPr/>
              <a:t>17</a:t>
            </a:fld>
            <a:endParaRPr lang="ru-RU" dirty="0"/>
          </a:p>
        </p:txBody>
      </p:sp>
      <p:sp>
        <p:nvSpPr>
          <p:cNvPr id="3" name="Заголовок 2">
            <a:extLst>
              <a:ext uri="{FF2B5EF4-FFF2-40B4-BE49-F238E27FC236}">
                <a16:creationId xmlns:a16="http://schemas.microsoft.com/office/drawing/2014/main" id="{AA046D2D-B9CC-4D23-891F-954FF9C9329D}"/>
              </a:ext>
            </a:extLst>
          </p:cNvPr>
          <p:cNvSpPr>
            <a:spLocks noGrp="1"/>
          </p:cNvSpPr>
          <p:nvPr>
            <p:ph type="title"/>
          </p:nvPr>
        </p:nvSpPr>
        <p:spPr/>
        <p:txBody>
          <a:bodyPr/>
          <a:lstStyle/>
          <a:p>
            <a:r>
              <a:rPr lang="ru-RU" dirty="0"/>
              <a:t>Апробация работы</a:t>
            </a:r>
          </a:p>
        </p:txBody>
      </p:sp>
      <p:sp>
        <p:nvSpPr>
          <p:cNvPr id="5" name="Нижний колонтитул 4">
            <a:extLst>
              <a:ext uri="{FF2B5EF4-FFF2-40B4-BE49-F238E27FC236}">
                <a16:creationId xmlns:a16="http://schemas.microsoft.com/office/drawing/2014/main" id="{4B6ADAC3-A9FA-48A3-8EBF-98C9D0EB086F}"/>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pic>
        <p:nvPicPr>
          <p:cNvPr id="13" name="Рисунок 12">
            <a:extLst>
              <a:ext uri="{FF2B5EF4-FFF2-40B4-BE49-F238E27FC236}">
                <a16:creationId xmlns:a16="http://schemas.microsoft.com/office/drawing/2014/main" id="{0963E0E8-2F4E-47FC-80DE-2F9B7C51F1FE}"/>
              </a:ext>
            </a:extLst>
          </p:cNvPr>
          <p:cNvPicPr>
            <a:picLocks noChangeAspect="1"/>
          </p:cNvPicPr>
          <p:nvPr/>
        </p:nvPicPr>
        <p:blipFill>
          <a:blip r:embed="rId3"/>
          <a:stretch>
            <a:fillRect/>
          </a:stretch>
        </p:blipFill>
        <p:spPr>
          <a:xfrm>
            <a:off x="5940152" y="1199098"/>
            <a:ext cx="2497611" cy="3558992"/>
          </a:xfrm>
          <a:prstGeom prst="rect">
            <a:avLst/>
          </a:prstGeom>
        </p:spPr>
      </p:pic>
      <p:pic>
        <p:nvPicPr>
          <p:cNvPr id="15" name="Рисунок 14">
            <a:extLst>
              <a:ext uri="{FF2B5EF4-FFF2-40B4-BE49-F238E27FC236}">
                <a16:creationId xmlns:a16="http://schemas.microsoft.com/office/drawing/2014/main" id="{EF561300-B8D5-4D03-B07A-169934DEC8E1}"/>
              </a:ext>
            </a:extLst>
          </p:cNvPr>
          <p:cNvPicPr>
            <a:picLocks noChangeAspect="1"/>
          </p:cNvPicPr>
          <p:nvPr/>
        </p:nvPicPr>
        <p:blipFill>
          <a:blip r:embed="rId4"/>
          <a:stretch>
            <a:fillRect/>
          </a:stretch>
        </p:blipFill>
        <p:spPr>
          <a:xfrm>
            <a:off x="251520" y="1199098"/>
            <a:ext cx="2497611" cy="3431279"/>
          </a:xfrm>
          <a:prstGeom prst="rect">
            <a:avLst/>
          </a:prstGeom>
        </p:spPr>
      </p:pic>
      <p:sp>
        <p:nvSpPr>
          <p:cNvPr id="17" name="Текст 6">
            <a:extLst>
              <a:ext uri="{FF2B5EF4-FFF2-40B4-BE49-F238E27FC236}">
                <a16:creationId xmlns:a16="http://schemas.microsoft.com/office/drawing/2014/main" id="{17BB2B8F-4D67-4062-B2B9-10FE1025DD2C}"/>
              </a:ext>
            </a:extLst>
          </p:cNvPr>
          <p:cNvSpPr>
            <a:spLocks noGrp="1"/>
          </p:cNvSpPr>
          <p:nvPr>
            <p:ph type="body" idx="1"/>
          </p:nvPr>
        </p:nvSpPr>
        <p:spPr>
          <a:xfrm>
            <a:off x="2749131" y="1347613"/>
            <a:ext cx="3168352" cy="3282763"/>
          </a:xfrm>
        </p:spPr>
        <p:txBody>
          <a:bodyPr/>
          <a:lstStyle/>
          <a:p>
            <a:r>
              <a:rPr lang="ru-RU" dirty="0"/>
              <a:t>Конференции:</a:t>
            </a:r>
          </a:p>
          <a:p>
            <a:pPr marL="285750" indent="-285750">
              <a:buFont typeface="Arial" panose="020B0604020202020204" pitchFamily="34" charset="0"/>
              <a:buChar char="•"/>
            </a:pPr>
            <a:r>
              <a:rPr lang="en-US" dirty="0"/>
              <a:t>IV </a:t>
            </a:r>
            <a:r>
              <a:rPr lang="ru-RU" dirty="0"/>
              <a:t>НТК МИРЭА</a:t>
            </a:r>
            <a:r>
              <a:rPr lang="en-US" dirty="0"/>
              <a:t> 2019</a:t>
            </a:r>
            <a:endParaRPr lang="ru-RU" dirty="0"/>
          </a:p>
          <a:p>
            <a:pPr marL="285750" indent="-285750">
              <a:buFont typeface="Arial" panose="020B0604020202020204" pitchFamily="34" charset="0"/>
              <a:buChar char="•"/>
            </a:pPr>
            <a:r>
              <a:rPr lang="en-US" dirty="0"/>
              <a:t>V </a:t>
            </a:r>
            <a:r>
              <a:rPr lang="ru-RU" dirty="0"/>
              <a:t>НТК МИРЭА</a:t>
            </a:r>
            <a:r>
              <a:rPr lang="en-US" dirty="0"/>
              <a:t> 2020</a:t>
            </a:r>
          </a:p>
          <a:p>
            <a:pPr marL="285750" indent="-285750">
              <a:buFont typeface="Arial" panose="020B0604020202020204" pitchFamily="34" charset="0"/>
              <a:buChar char="•"/>
            </a:pPr>
            <a:r>
              <a:rPr lang="ru-RU" dirty="0"/>
              <a:t>ЕМНТК имени Е.В. </a:t>
            </a:r>
            <a:r>
              <a:rPr lang="ru-RU" dirty="0" err="1"/>
              <a:t>Арменского</a:t>
            </a:r>
            <a:r>
              <a:rPr lang="en-US" dirty="0"/>
              <a:t> 2020</a:t>
            </a:r>
            <a:endParaRPr lang="ru-RU" dirty="0"/>
          </a:p>
          <a:p>
            <a:pPr marL="285750" indent="-285750">
              <a:buFont typeface="Arial" panose="020B0604020202020204" pitchFamily="34" charset="0"/>
              <a:buChar char="•"/>
            </a:pPr>
            <a:r>
              <a:rPr lang="en-US" dirty="0" err="1"/>
              <a:t>CoCoS</a:t>
            </a:r>
            <a:r>
              <a:rPr lang="en-US" dirty="0"/>
              <a:t> 2021</a:t>
            </a:r>
          </a:p>
          <a:p>
            <a:pPr marL="285750" indent="-285750">
              <a:buFont typeface="Arial" panose="020B0604020202020204" pitchFamily="34" charset="0"/>
              <a:buChar char="•"/>
            </a:pPr>
            <a:r>
              <a:rPr lang="en-US" dirty="0"/>
              <a:t>VI </a:t>
            </a:r>
            <a:r>
              <a:rPr lang="ru-RU" dirty="0"/>
              <a:t>НТК МИРЭА</a:t>
            </a:r>
            <a:r>
              <a:rPr lang="en-US" dirty="0"/>
              <a:t> 2021</a:t>
            </a:r>
          </a:p>
        </p:txBody>
      </p:sp>
    </p:spTree>
    <p:extLst>
      <p:ext uri="{BB962C8B-B14F-4D97-AF65-F5344CB8AC3E}">
        <p14:creationId xmlns:p14="http://schemas.microsoft.com/office/powerpoint/2010/main" val="34662083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76235E5-6CBB-416F-8F09-C18DAA5D4C66}"/>
              </a:ext>
            </a:extLst>
          </p:cNvPr>
          <p:cNvSpPr>
            <a:spLocks noGrp="1"/>
          </p:cNvSpPr>
          <p:nvPr>
            <p:ph type="sldNum" sz="quarter" idx="2"/>
          </p:nvPr>
        </p:nvSpPr>
        <p:spPr/>
        <p:txBody>
          <a:bodyPr/>
          <a:lstStyle/>
          <a:p>
            <a:fld id="{86CB4B4D-7CA3-9044-876B-883B54F8677D}" type="slidenum">
              <a:rPr lang="ru-RU" smtClean="0"/>
              <a:pPr/>
              <a:t>18</a:t>
            </a:fld>
            <a:endParaRPr lang="ru-RU" dirty="0"/>
          </a:p>
        </p:txBody>
      </p:sp>
      <p:sp>
        <p:nvSpPr>
          <p:cNvPr id="3" name="Заголовок 2">
            <a:extLst>
              <a:ext uri="{FF2B5EF4-FFF2-40B4-BE49-F238E27FC236}">
                <a16:creationId xmlns:a16="http://schemas.microsoft.com/office/drawing/2014/main" id="{C7AC802A-6DEB-49C7-A915-ECC54544B94F}"/>
              </a:ext>
            </a:extLst>
          </p:cNvPr>
          <p:cNvSpPr>
            <a:spLocks noGrp="1"/>
          </p:cNvSpPr>
          <p:nvPr>
            <p:ph type="title"/>
          </p:nvPr>
        </p:nvSpPr>
        <p:spPr/>
        <p:txBody>
          <a:bodyPr/>
          <a:lstStyle/>
          <a:p>
            <a:r>
              <a:rPr lang="ru-RU" dirty="0"/>
              <a:t>Основные результаты практики</a:t>
            </a:r>
          </a:p>
        </p:txBody>
      </p:sp>
      <p:sp>
        <p:nvSpPr>
          <p:cNvPr id="4" name="Текст 3">
            <a:extLst>
              <a:ext uri="{FF2B5EF4-FFF2-40B4-BE49-F238E27FC236}">
                <a16:creationId xmlns:a16="http://schemas.microsoft.com/office/drawing/2014/main" id="{141349D7-669B-406F-91D9-F694F51FCDE7}"/>
              </a:ext>
            </a:extLst>
          </p:cNvPr>
          <p:cNvSpPr>
            <a:spLocks noGrp="1"/>
          </p:cNvSpPr>
          <p:nvPr>
            <p:ph type="body" idx="1"/>
          </p:nvPr>
        </p:nvSpPr>
        <p:spPr/>
        <p:txBody>
          <a:bodyPr>
            <a:normAutofit/>
          </a:bodyPr>
          <a:lstStyle/>
          <a:p>
            <a:pPr marL="800100" lvl="1" indent="-342900">
              <a:lnSpc>
                <a:spcPct val="120000"/>
              </a:lnSpc>
              <a:spcBef>
                <a:spcPts val="10"/>
              </a:spcBef>
              <a:spcAft>
                <a:spcPts val="0"/>
              </a:spcAft>
              <a:buSzPts val="1200"/>
              <a:buFont typeface="+mj-lt"/>
              <a:buAutoNum type="arabicPeriod"/>
              <a:tabLst>
                <a:tab pos="1227455" algn="l"/>
                <a:tab pos="1228090" algn="l"/>
              </a:tabLst>
            </a:pPr>
            <a:r>
              <a:rPr lang="ru-RU" sz="2000" dirty="0"/>
              <a:t>Реализована возможность проведения оптимизации параметров функции купола распада по заданным экспериментальным точкам и критической температуре;</a:t>
            </a:r>
          </a:p>
          <a:p>
            <a:pPr marL="800100" lvl="1" indent="-342900">
              <a:lnSpc>
                <a:spcPct val="120000"/>
              </a:lnSpc>
              <a:spcBef>
                <a:spcPts val="10"/>
              </a:spcBef>
              <a:spcAft>
                <a:spcPts val="0"/>
              </a:spcAft>
              <a:buSzPts val="1200"/>
              <a:buFont typeface="+mj-lt"/>
              <a:buAutoNum type="arabicPeriod"/>
              <a:tabLst>
                <a:tab pos="1227455" algn="l"/>
                <a:tab pos="1228090" algn="l"/>
              </a:tabLst>
            </a:pPr>
            <a:r>
              <a:rPr lang="ru-RU" sz="2000" dirty="0"/>
              <a:t>Реализована возможность, на основании полученных данных путем оптимального выбора параметров функций, построения графика свободной энергии Гиббса в заданном температурном диапазоне;</a:t>
            </a:r>
          </a:p>
          <a:p>
            <a:pPr marL="800100" lvl="1" indent="-342900">
              <a:lnSpc>
                <a:spcPct val="120000"/>
              </a:lnSpc>
              <a:spcBef>
                <a:spcPts val="10"/>
              </a:spcBef>
              <a:spcAft>
                <a:spcPts val="0"/>
              </a:spcAft>
              <a:buSzPts val="1200"/>
              <a:buFont typeface="+mj-lt"/>
              <a:buAutoNum type="arabicPeriod"/>
              <a:tabLst>
                <a:tab pos="1227455" algn="l"/>
                <a:tab pos="1228090" algn="l"/>
              </a:tabLst>
            </a:pPr>
            <a:r>
              <a:rPr lang="ru-RU" sz="2000" dirty="0"/>
              <a:t>Программа протестирована на системах </a:t>
            </a:r>
            <a:r>
              <a:rPr lang="ru-RU" sz="2000" spc="-5" dirty="0" err="1">
                <a:effectLst/>
                <a:latin typeface="Times New Roman" panose="02020603050405020304" pitchFamily="18" charset="0"/>
                <a:ea typeface="Times New Roman" panose="02020603050405020304" pitchFamily="18" charset="0"/>
              </a:rPr>
              <a:t>NaCl-AgCl</a:t>
            </a:r>
            <a:r>
              <a:rPr lang="ru-RU" sz="2000" spc="-5" dirty="0">
                <a:effectLst/>
                <a:latin typeface="Times New Roman" panose="02020603050405020304" pitchFamily="18" charset="0"/>
                <a:ea typeface="Times New Roman" panose="02020603050405020304" pitchFamily="18" charset="0"/>
              </a:rPr>
              <a:t>, TiO</a:t>
            </a:r>
            <a:r>
              <a:rPr lang="ru-RU" sz="2000" spc="-5" baseline="-25000" dirty="0">
                <a:effectLst/>
                <a:latin typeface="Times New Roman" panose="02020603050405020304" pitchFamily="18" charset="0"/>
                <a:ea typeface="Times New Roman" panose="02020603050405020304" pitchFamily="18" charset="0"/>
              </a:rPr>
              <a:t>2</a:t>
            </a:r>
            <a:r>
              <a:rPr lang="ru-RU" sz="2000" spc="-5" dirty="0">
                <a:effectLst/>
                <a:latin typeface="Times New Roman" panose="02020603050405020304" pitchFamily="18" charset="0"/>
                <a:ea typeface="Times New Roman" panose="02020603050405020304" pitchFamily="18" charset="0"/>
              </a:rPr>
              <a:t>-SnO</a:t>
            </a:r>
            <a:r>
              <a:rPr lang="ru-RU" sz="2000" spc="-5" baseline="-25000" dirty="0">
                <a:effectLst/>
                <a:latin typeface="Times New Roman" panose="02020603050405020304" pitchFamily="18" charset="0"/>
                <a:ea typeface="Times New Roman" panose="02020603050405020304" pitchFamily="18" charset="0"/>
              </a:rPr>
              <a:t>2</a:t>
            </a:r>
            <a:r>
              <a:rPr lang="ru-RU" sz="2000" spc="-5" dirty="0">
                <a:effectLst/>
                <a:latin typeface="Times New Roman" panose="02020603050405020304" pitchFamily="18" charset="0"/>
                <a:ea typeface="Times New Roman" panose="02020603050405020304" pitchFamily="18" charset="0"/>
              </a:rPr>
              <a:t>, TiO</a:t>
            </a:r>
            <a:r>
              <a:rPr lang="ru-RU" sz="2000" spc="-5" baseline="-25000" dirty="0">
                <a:effectLst/>
                <a:latin typeface="Times New Roman" panose="02020603050405020304" pitchFamily="18" charset="0"/>
                <a:ea typeface="Times New Roman" panose="02020603050405020304" pitchFamily="18" charset="0"/>
              </a:rPr>
              <a:t>2</a:t>
            </a:r>
            <a:r>
              <a:rPr lang="ru-RU" sz="2000" spc="-5" dirty="0">
                <a:effectLst/>
                <a:latin typeface="Times New Roman" panose="02020603050405020304" pitchFamily="18" charset="0"/>
                <a:ea typeface="Times New Roman" panose="02020603050405020304" pitchFamily="18" charset="0"/>
              </a:rPr>
              <a:t>-ZrO</a:t>
            </a:r>
            <a:r>
              <a:rPr lang="ru-RU" sz="2000" spc="-5" baseline="-25000" dirty="0">
                <a:effectLst/>
                <a:latin typeface="Times New Roman" panose="02020603050405020304" pitchFamily="18" charset="0"/>
                <a:ea typeface="Times New Roman" panose="02020603050405020304" pitchFamily="18" charset="0"/>
              </a:rPr>
              <a:t>2</a:t>
            </a:r>
            <a:r>
              <a:rPr lang="ru-RU" sz="2000" spc="-5" dirty="0">
                <a:effectLst/>
                <a:latin typeface="Times New Roman" panose="02020603050405020304" pitchFamily="18" charset="0"/>
                <a:ea typeface="Times New Roman" panose="02020603050405020304" pitchFamily="18" charset="0"/>
              </a:rPr>
              <a:t>, TiO</a:t>
            </a:r>
            <a:r>
              <a:rPr lang="ru-RU" sz="2000" spc="-5" baseline="-25000" dirty="0">
                <a:effectLst/>
                <a:latin typeface="Times New Roman" panose="02020603050405020304" pitchFamily="18" charset="0"/>
                <a:ea typeface="Times New Roman" panose="02020603050405020304" pitchFamily="18" charset="0"/>
              </a:rPr>
              <a:t>2</a:t>
            </a:r>
            <a:r>
              <a:rPr lang="ru-RU" sz="2000" spc="-5" dirty="0">
                <a:effectLst/>
                <a:latin typeface="Times New Roman" panose="02020603050405020304" pitchFamily="18" charset="0"/>
                <a:ea typeface="Times New Roman" panose="02020603050405020304" pitchFamily="18" charset="0"/>
              </a:rPr>
              <a:t>-SiO</a:t>
            </a:r>
            <a:r>
              <a:rPr lang="ru-RU" sz="2000" spc="-5" baseline="-25000" dirty="0">
                <a:effectLst/>
                <a:latin typeface="Times New Roman" panose="02020603050405020304" pitchFamily="18" charset="0"/>
                <a:ea typeface="Times New Roman" panose="02020603050405020304" pitchFamily="18" charset="0"/>
              </a:rPr>
              <a:t>2</a:t>
            </a:r>
            <a:r>
              <a:rPr lang="en-US" sz="2000" dirty="0"/>
              <a:t>.</a:t>
            </a:r>
            <a:r>
              <a:rPr lang="ru-RU" sz="2000" dirty="0"/>
              <a:t>  </a:t>
            </a:r>
          </a:p>
          <a:p>
            <a:endParaRPr lang="ru-RU" dirty="0"/>
          </a:p>
        </p:txBody>
      </p:sp>
      <p:sp>
        <p:nvSpPr>
          <p:cNvPr id="5" name="Нижний колонтитул 4">
            <a:extLst>
              <a:ext uri="{FF2B5EF4-FFF2-40B4-BE49-F238E27FC236}">
                <a16:creationId xmlns:a16="http://schemas.microsoft.com/office/drawing/2014/main" id="{76612405-6FD8-4CFD-B1EA-3A7702717AB7}"/>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371551204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76235E5-6CBB-416F-8F09-C18DAA5D4C66}"/>
              </a:ext>
            </a:extLst>
          </p:cNvPr>
          <p:cNvSpPr>
            <a:spLocks noGrp="1"/>
          </p:cNvSpPr>
          <p:nvPr>
            <p:ph type="sldNum" sz="quarter" idx="2"/>
          </p:nvPr>
        </p:nvSpPr>
        <p:spPr/>
        <p:txBody>
          <a:bodyPr/>
          <a:lstStyle/>
          <a:p>
            <a:fld id="{86CB4B4D-7CA3-9044-876B-883B54F8677D}" type="slidenum">
              <a:rPr lang="ru-RU" smtClean="0"/>
              <a:pPr/>
              <a:t>19</a:t>
            </a:fld>
            <a:endParaRPr lang="ru-RU" dirty="0"/>
          </a:p>
        </p:txBody>
      </p:sp>
      <p:sp>
        <p:nvSpPr>
          <p:cNvPr id="3" name="Заголовок 2">
            <a:extLst>
              <a:ext uri="{FF2B5EF4-FFF2-40B4-BE49-F238E27FC236}">
                <a16:creationId xmlns:a16="http://schemas.microsoft.com/office/drawing/2014/main" id="{C7AC802A-6DEB-49C7-A915-ECC54544B94F}"/>
              </a:ext>
            </a:extLst>
          </p:cNvPr>
          <p:cNvSpPr>
            <a:spLocks noGrp="1"/>
          </p:cNvSpPr>
          <p:nvPr>
            <p:ph type="title"/>
          </p:nvPr>
        </p:nvSpPr>
        <p:spPr/>
        <p:txBody>
          <a:bodyPr/>
          <a:lstStyle/>
          <a:p>
            <a:r>
              <a:rPr lang="ru-RU" dirty="0"/>
              <a:t>Основные результаты практики</a:t>
            </a:r>
          </a:p>
        </p:txBody>
      </p:sp>
      <p:sp>
        <p:nvSpPr>
          <p:cNvPr id="5" name="Нижний колонтитул 4">
            <a:extLst>
              <a:ext uri="{FF2B5EF4-FFF2-40B4-BE49-F238E27FC236}">
                <a16:creationId xmlns:a16="http://schemas.microsoft.com/office/drawing/2014/main" id="{76612405-6FD8-4CFD-B1EA-3A7702717AB7}"/>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
        <p:nvSpPr>
          <p:cNvPr id="8" name="Прямоугольник 7">
            <a:extLst>
              <a:ext uri="{FF2B5EF4-FFF2-40B4-BE49-F238E27FC236}">
                <a16:creationId xmlns:a16="http://schemas.microsoft.com/office/drawing/2014/main" id="{AA616112-60EF-4F4C-8467-39C07D60CA98}"/>
              </a:ext>
            </a:extLst>
          </p:cNvPr>
          <p:cNvSpPr/>
          <p:nvPr/>
        </p:nvSpPr>
        <p:spPr>
          <a:xfrm>
            <a:off x="3326306" y="1203598"/>
            <a:ext cx="2491388" cy="380873"/>
          </a:xfrm>
          <a:prstGeom prst="rect">
            <a:avLst/>
          </a:prstGeom>
        </p:spPr>
        <p:txBody>
          <a:bodyPr wrap="none">
            <a:spAutoFit/>
          </a:bodyPr>
          <a:lstStyle/>
          <a:p>
            <a:r>
              <a:rPr lang="ru-RU" b="1" dirty="0"/>
              <a:t>Система </a:t>
            </a:r>
            <a:r>
              <a:rPr lang="en-US" b="1" dirty="0"/>
              <a:t>SnO</a:t>
            </a:r>
            <a:r>
              <a:rPr lang="en-US" b="1" baseline="-25000" dirty="0"/>
              <a:t>2</a:t>
            </a:r>
            <a:r>
              <a:rPr lang="en-US" b="1" dirty="0"/>
              <a:t>-TiO</a:t>
            </a:r>
            <a:r>
              <a:rPr lang="en-US" b="1" baseline="-25000" dirty="0"/>
              <a:t>2</a:t>
            </a:r>
            <a:r>
              <a:rPr lang="en-US" b="1" dirty="0"/>
              <a:t> </a:t>
            </a:r>
            <a:endParaRPr lang="ru-RU" dirty="0"/>
          </a:p>
        </p:txBody>
      </p:sp>
      <p:graphicFrame>
        <p:nvGraphicFramePr>
          <p:cNvPr id="9" name="Таблица 8">
            <a:extLst>
              <a:ext uri="{FF2B5EF4-FFF2-40B4-BE49-F238E27FC236}">
                <a16:creationId xmlns:a16="http://schemas.microsoft.com/office/drawing/2014/main" id="{22C3BDC7-DCB4-4852-BD82-2D65DF0C0893}"/>
              </a:ext>
            </a:extLst>
          </p:cNvPr>
          <p:cNvGraphicFramePr>
            <a:graphicFrameLocks noGrp="1"/>
          </p:cNvGraphicFramePr>
          <p:nvPr>
            <p:extLst>
              <p:ext uri="{D42A27DB-BD31-4B8C-83A1-F6EECF244321}">
                <p14:modId xmlns:p14="http://schemas.microsoft.com/office/powerpoint/2010/main" val="633991427"/>
              </p:ext>
            </p:extLst>
          </p:nvPr>
        </p:nvGraphicFramePr>
        <p:xfrm>
          <a:off x="329153" y="1630480"/>
          <a:ext cx="8506610" cy="3042564"/>
        </p:xfrm>
        <a:graphic>
          <a:graphicData uri="http://schemas.openxmlformats.org/drawingml/2006/table">
            <a:tbl>
              <a:tblPr firstRow="1" bandRow="1">
                <a:tableStyleId>{2D5ABB26-0587-4C30-8999-92F81FD0307C}</a:tableStyleId>
              </a:tblPr>
              <a:tblGrid>
                <a:gridCol w="574638">
                  <a:extLst>
                    <a:ext uri="{9D8B030D-6E8A-4147-A177-3AD203B41FA5}">
                      <a16:colId xmlns:a16="http://schemas.microsoft.com/office/drawing/2014/main" val="3543291384"/>
                    </a:ext>
                  </a:extLst>
                </a:gridCol>
                <a:gridCol w="533400">
                  <a:extLst>
                    <a:ext uri="{9D8B030D-6E8A-4147-A177-3AD203B41FA5}">
                      <a16:colId xmlns:a16="http://schemas.microsoft.com/office/drawing/2014/main" val="1229595430"/>
                    </a:ext>
                  </a:extLst>
                </a:gridCol>
                <a:gridCol w="609600">
                  <a:extLst>
                    <a:ext uri="{9D8B030D-6E8A-4147-A177-3AD203B41FA5}">
                      <a16:colId xmlns:a16="http://schemas.microsoft.com/office/drawing/2014/main" val="745488001"/>
                    </a:ext>
                  </a:extLst>
                </a:gridCol>
                <a:gridCol w="739140">
                  <a:extLst>
                    <a:ext uri="{9D8B030D-6E8A-4147-A177-3AD203B41FA5}">
                      <a16:colId xmlns:a16="http://schemas.microsoft.com/office/drawing/2014/main" val="1726798651"/>
                    </a:ext>
                  </a:extLst>
                </a:gridCol>
                <a:gridCol w="716280">
                  <a:extLst>
                    <a:ext uri="{9D8B030D-6E8A-4147-A177-3AD203B41FA5}">
                      <a16:colId xmlns:a16="http://schemas.microsoft.com/office/drawing/2014/main" val="188874584"/>
                    </a:ext>
                  </a:extLst>
                </a:gridCol>
                <a:gridCol w="472632">
                  <a:extLst>
                    <a:ext uri="{9D8B030D-6E8A-4147-A177-3AD203B41FA5}">
                      <a16:colId xmlns:a16="http://schemas.microsoft.com/office/drawing/2014/main" val="3106524513"/>
                    </a:ext>
                  </a:extLst>
                </a:gridCol>
                <a:gridCol w="607615">
                  <a:extLst>
                    <a:ext uri="{9D8B030D-6E8A-4147-A177-3AD203B41FA5}">
                      <a16:colId xmlns:a16="http://schemas.microsoft.com/office/drawing/2014/main" val="1069574567"/>
                    </a:ext>
                  </a:extLst>
                </a:gridCol>
                <a:gridCol w="607615">
                  <a:extLst>
                    <a:ext uri="{9D8B030D-6E8A-4147-A177-3AD203B41FA5}">
                      <a16:colId xmlns:a16="http://schemas.microsoft.com/office/drawing/2014/main" val="1642779812"/>
                    </a:ext>
                  </a:extLst>
                </a:gridCol>
                <a:gridCol w="607615">
                  <a:extLst>
                    <a:ext uri="{9D8B030D-6E8A-4147-A177-3AD203B41FA5}">
                      <a16:colId xmlns:a16="http://schemas.microsoft.com/office/drawing/2014/main" val="1613698429"/>
                    </a:ext>
                  </a:extLst>
                </a:gridCol>
                <a:gridCol w="607615">
                  <a:extLst>
                    <a:ext uri="{9D8B030D-6E8A-4147-A177-3AD203B41FA5}">
                      <a16:colId xmlns:a16="http://schemas.microsoft.com/office/drawing/2014/main" val="2157240722"/>
                    </a:ext>
                  </a:extLst>
                </a:gridCol>
                <a:gridCol w="607615">
                  <a:extLst>
                    <a:ext uri="{9D8B030D-6E8A-4147-A177-3AD203B41FA5}">
                      <a16:colId xmlns:a16="http://schemas.microsoft.com/office/drawing/2014/main" val="1748252876"/>
                    </a:ext>
                  </a:extLst>
                </a:gridCol>
                <a:gridCol w="607615">
                  <a:extLst>
                    <a:ext uri="{9D8B030D-6E8A-4147-A177-3AD203B41FA5}">
                      <a16:colId xmlns:a16="http://schemas.microsoft.com/office/drawing/2014/main" val="239652986"/>
                    </a:ext>
                  </a:extLst>
                </a:gridCol>
                <a:gridCol w="607615">
                  <a:extLst>
                    <a:ext uri="{9D8B030D-6E8A-4147-A177-3AD203B41FA5}">
                      <a16:colId xmlns:a16="http://schemas.microsoft.com/office/drawing/2014/main" val="2400820664"/>
                    </a:ext>
                  </a:extLst>
                </a:gridCol>
                <a:gridCol w="607615">
                  <a:extLst>
                    <a:ext uri="{9D8B030D-6E8A-4147-A177-3AD203B41FA5}">
                      <a16:colId xmlns:a16="http://schemas.microsoft.com/office/drawing/2014/main" val="2872717533"/>
                    </a:ext>
                  </a:extLst>
                </a:gridCol>
              </a:tblGrid>
              <a:tr h="379575">
                <a:tc gridSpan="4">
                  <a:txBody>
                    <a:bodyPr/>
                    <a:lstStyle/>
                    <a:p>
                      <a:pPr algn="ctr"/>
                      <a:r>
                        <a:rPr lang="ru-RU" sz="1200" i="1" dirty="0">
                          <a:effectLst/>
                          <a:latin typeface="Times New Roman" panose="02020603050405020304" pitchFamily="18" charset="0"/>
                          <a:ea typeface="Times New Roman" panose="02020603050405020304" pitchFamily="18" charset="0"/>
                          <a:cs typeface="Times New Roman" panose="02020603050405020304" pitchFamily="18" charset="0"/>
                        </a:rPr>
                        <a:t>Размерный фактор</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ru-RU" sz="1200" i="1" dirty="0">
                          <a:effectLst/>
                          <a:latin typeface="Times New Roman" panose="02020603050405020304" pitchFamily="18" charset="0"/>
                          <a:ea typeface="Times New Roman" panose="02020603050405020304" pitchFamily="18" charset="0"/>
                          <a:cs typeface="Times New Roman" panose="02020603050405020304" pitchFamily="18" charset="0"/>
                        </a:rPr>
                        <a:t>Структурный фактор</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7">
                  <a:txBody>
                    <a:bodyPr/>
                    <a:lstStyle/>
                    <a:p>
                      <a:pPr algn="ctr"/>
                      <a:r>
                        <a:rPr lang="ru-RU" sz="1200" i="1" dirty="0">
                          <a:effectLst/>
                          <a:latin typeface="Times New Roman" panose="02020603050405020304" pitchFamily="18" charset="0"/>
                          <a:ea typeface="Times New Roman" panose="02020603050405020304" pitchFamily="18" charset="0"/>
                          <a:cs typeface="Times New Roman" panose="02020603050405020304" pitchFamily="18" charset="0"/>
                        </a:rPr>
                        <a:t>Фактор химической связи</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ru-R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ru-RU" sz="120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78470930"/>
                  </a:ext>
                </a:extLst>
              </a:tr>
              <a:tr h="971384">
                <a:tc>
                  <a:txBody>
                    <a:bodyPr/>
                    <a:lstStyle/>
                    <a:p>
                      <a:pPr algn="ctr">
                        <a:lnSpc>
                          <a:spcPct val="150000"/>
                        </a:lnSpc>
                        <a:spcAft>
                          <a:spcPts val="1000"/>
                        </a:spcAft>
                      </a:pP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R</a:t>
                      </a:r>
                      <a:r>
                        <a:rPr lang="ru-RU" sz="1000" baseline="-25000" dirty="0">
                          <a:effectLst/>
                          <a:latin typeface="Times New Roman" panose="02020603050405020304" pitchFamily="18" charset="0"/>
                          <a:ea typeface="Times New Roman" panose="02020603050405020304" pitchFamily="18" charset="0"/>
                          <a:cs typeface="Times New Roman" panose="02020603050405020304" pitchFamily="18" charset="0"/>
                        </a:rPr>
                        <a:t>1</a:t>
                      </a:r>
                      <a:r>
                        <a:rPr lang="ru-RU" sz="10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000" dirty="0">
                          <a:effectLst/>
                          <a:latin typeface="Times New Roman" panose="02020603050405020304" pitchFamily="18" charset="0"/>
                          <a:ea typeface="Times New Roman" panose="02020603050405020304" pitchFamily="18" charset="0"/>
                          <a:cs typeface="Times New Roman" panose="02020603050405020304" pitchFamily="18" charset="0"/>
                        </a:rPr>
                        <a:t>Å </a:t>
                      </a:r>
                    </a:p>
                  </a:txBody>
                  <a:tcPr marL="114300" marR="1143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R</a:t>
                      </a:r>
                      <a:r>
                        <a:rPr lang="ru-RU" sz="1200" baseline="-25000" dirty="0">
                          <a:effectLst/>
                          <a:latin typeface="Times New Roman" panose="02020603050405020304" pitchFamily="18" charset="0"/>
                          <a:ea typeface="Times New Roman" panose="02020603050405020304" pitchFamily="18" charset="0"/>
                          <a:cs typeface="Times New Roman" panose="02020603050405020304" pitchFamily="18" charset="0"/>
                        </a:rPr>
                        <a:t>2</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Å </a:t>
                      </a:r>
                    </a:p>
                  </a:txBody>
                  <a:tcPr marL="114300" marR="1143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R</a:t>
                      </a:r>
                      <a:r>
                        <a:rPr lang="ru-RU" sz="1200" baseline="-25000" dirty="0">
                          <a:effectLst/>
                          <a:latin typeface="Times New Roman" panose="02020603050405020304" pitchFamily="18" charset="0"/>
                          <a:ea typeface="Times New Roman" panose="02020603050405020304" pitchFamily="18" charset="0"/>
                          <a:cs typeface="Times New Roman" panose="02020603050405020304" pitchFamily="18" charset="0"/>
                        </a:rPr>
                        <a:t>общ</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Å</a:t>
                      </a:r>
                    </a:p>
                  </a:txBody>
                  <a:tcPr marL="114300" marR="1143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R</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200" dirty="0" err="1">
                          <a:effectLst/>
                          <a:latin typeface="Times New Roman" panose="02020603050405020304" pitchFamily="18" charset="0"/>
                          <a:ea typeface="Times New Roman" panose="02020603050405020304" pitchFamily="18" charset="0"/>
                          <a:cs typeface="Times New Roman" panose="02020603050405020304" pitchFamily="18" charset="0"/>
                        </a:rPr>
                        <a:t>R</a:t>
                      </a:r>
                      <a:r>
                        <a:rPr lang="en-US" sz="1200" baseline="-25000" dirty="0" err="1">
                          <a:effectLst/>
                          <a:latin typeface="Times New Roman" panose="02020603050405020304" pitchFamily="18" charset="0"/>
                          <a:ea typeface="Times New Roman" panose="02020603050405020304" pitchFamily="18" charset="0"/>
                          <a:cs typeface="Times New Roman" panose="02020603050405020304" pitchFamily="18" charset="0"/>
                        </a:rPr>
                        <a:t>min</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algn="ctr">
                        <a:lnSpc>
                          <a:spcPct val="150000"/>
                        </a:lnSpc>
                        <a:spcAft>
                          <a:spcPts val="0"/>
                        </a:spcAft>
                      </a:pP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Å</a:t>
                      </a:r>
                    </a:p>
                  </a:txBody>
                  <a:tcPr marL="114300" marR="1143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n</a:t>
                      </a:r>
                      <a:r>
                        <a:rPr lang="ru-RU" sz="1200" i="1" baseline="-25000" dirty="0">
                          <a:effectLst/>
                          <a:latin typeface="Times New Roman" panose="02020603050405020304" pitchFamily="18" charset="0"/>
                          <a:ea typeface="Times New Roman" panose="02020603050405020304" pitchFamily="18" charset="0"/>
                          <a:cs typeface="Times New Roman" panose="02020603050405020304" pitchFamily="18" charset="0"/>
                        </a:rPr>
                        <a:t>1</a:t>
                      </a:r>
                      <a:r>
                        <a:rPr lang="ru-RU" sz="1200" i="1"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200" i="1" dirty="0">
                          <a:effectLst/>
                          <a:latin typeface="Times New Roman" panose="02020603050405020304" pitchFamily="18" charset="0"/>
                          <a:ea typeface="Times New Roman" panose="02020603050405020304" pitchFamily="18" charset="0"/>
                          <a:cs typeface="Times New Roman" panose="02020603050405020304" pitchFamily="18" charset="0"/>
                        </a:rPr>
                        <a:t>n</a:t>
                      </a:r>
                      <a:r>
                        <a:rPr lang="ru-RU" sz="1200" i="1" baseline="-25000" dirty="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a:t>
                      </a:r>
                      <a:endParaRPr lang="ru-RU"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50000"/>
                        </a:lnSpc>
                        <a:spcBef>
                          <a:spcPts val="0"/>
                        </a:spcBef>
                        <a:spcAft>
                          <a:spcPts val="1000"/>
                        </a:spcAft>
                        <a:buClrTx/>
                        <a:buSzTx/>
                        <a:buFontTx/>
                        <a:buNone/>
                        <a:tabLst/>
                        <a:defRPr/>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r>
                        <a:rPr lang="en-US" sz="1200" baseline="-250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1</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200" dirty="0" err="1">
                          <a:effectLst/>
                          <a:latin typeface="Times New Roman" panose="02020603050405020304" pitchFamily="18" charset="0"/>
                          <a:ea typeface="Times New Roman" panose="02020603050405020304" pitchFamily="18" charset="0"/>
                          <a:cs typeface="Times New Roman" panose="02020603050405020304" pitchFamily="18" charset="0"/>
                        </a:rPr>
                        <a:t>отн</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200" dirty="0" err="1">
                          <a:effectLst/>
                          <a:latin typeface="Times New Roman" panose="02020603050405020304" pitchFamily="18" charset="0"/>
                          <a:ea typeface="Times New Roman" panose="02020603050405020304" pitchFamily="18" charset="0"/>
                          <a:cs typeface="Times New Roman" panose="02020603050405020304" pitchFamily="18" charset="0"/>
                        </a:rPr>
                        <a:t>ед</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50000"/>
                        </a:lnSpc>
                        <a:spcBef>
                          <a:spcPts val="0"/>
                        </a:spcBef>
                        <a:spcAft>
                          <a:spcPts val="1000"/>
                        </a:spcAft>
                        <a:buClrTx/>
                        <a:buSzTx/>
                        <a:buFontTx/>
                        <a:buNone/>
                        <a:tabLst/>
                        <a:defRPr/>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r>
                        <a:rPr lang="en-US" sz="1200" baseline="-250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2</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200" dirty="0" err="1">
                          <a:effectLst/>
                          <a:latin typeface="Times New Roman" panose="02020603050405020304" pitchFamily="18" charset="0"/>
                          <a:ea typeface="Times New Roman" panose="02020603050405020304" pitchFamily="18" charset="0"/>
                          <a:cs typeface="Times New Roman" panose="02020603050405020304" pitchFamily="18" charset="0"/>
                        </a:rPr>
                        <a:t>отн</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200" dirty="0" err="1">
                          <a:effectLst/>
                          <a:latin typeface="Times New Roman" panose="02020603050405020304" pitchFamily="18" charset="0"/>
                          <a:ea typeface="Times New Roman" panose="02020603050405020304" pitchFamily="18" charset="0"/>
                          <a:cs typeface="Times New Roman" panose="02020603050405020304" pitchFamily="18" charset="0"/>
                        </a:rPr>
                        <a:t>ед</a:t>
                      </a:r>
                      <a:endParaRPr lang="ru-RU" sz="1200" dirty="0">
                        <a:latin typeface="Times New Roman" panose="02020603050405020304" pitchFamily="18" charset="0"/>
                        <a:cs typeface="Times New Roman" panose="02020603050405020304" pitchFamily="18" charset="0"/>
                      </a:endParaRPr>
                    </a:p>
                    <a:p>
                      <a:pPr algn="ctr">
                        <a:lnSpc>
                          <a:spcPct val="150000"/>
                        </a:lnSpc>
                        <a:spcAft>
                          <a:spcPts val="1000"/>
                        </a:spcAft>
                      </a:pPr>
                      <a:endParaRPr lang="ru-RU"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4300" marR="1143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50000"/>
                        </a:lnSpc>
                        <a:spcBef>
                          <a:spcPts val="0"/>
                        </a:spcBef>
                        <a:spcAft>
                          <a:spcPts val="1000"/>
                        </a:spcAft>
                        <a:buClrTx/>
                        <a:buSzTx/>
                        <a:buFontTx/>
                        <a:buNone/>
                        <a:tabLst/>
                        <a:defRPr/>
                      </a:pP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r>
                        <a:rPr lang="en-US" sz="1200" baseline="-250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o</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200" dirty="0" err="1">
                          <a:effectLst/>
                          <a:latin typeface="Times New Roman" panose="02020603050405020304" pitchFamily="18" charset="0"/>
                          <a:ea typeface="Times New Roman" panose="02020603050405020304" pitchFamily="18" charset="0"/>
                          <a:cs typeface="Times New Roman" panose="02020603050405020304" pitchFamily="18" charset="0"/>
                        </a:rPr>
                        <a:t>отн</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200" dirty="0" err="1">
                          <a:effectLst/>
                          <a:latin typeface="Times New Roman" panose="02020603050405020304" pitchFamily="18" charset="0"/>
                          <a:ea typeface="Times New Roman" panose="02020603050405020304" pitchFamily="18" charset="0"/>
                          <a:cs typeface="Times New Roman" panose="02020603050405020304" pitchFamily="18" charset="0"/>
                        </a:rPr>
                        <a:t>ед</a:t>
                      </a:r>
                      <a:endParaRPr lang="ru-RU" sz="1200" dirty="0">
                        <a:latin typeface="Times New Roman" panose="02020603050405020304" pitchFamily="18" charset="0"/>
                        <a:cs typeface="Times New Roman" panose="02020603050405020304" pitchFamily="18" charset="0"/>
                      </a:endParaRPr>
                    </a:p>
                    <a:p>
                      <a:pPr algn="ctr">
                        <a:lnSpc>
                          <a:spcPct val="150000"/>
                        </a:lnSpc>
                        <a:spcAft>
                          <a:spcPts val="1000"/>
                        </a:spcAft>
                      </a:pPr>
                      <a:endParaRPr lang="ru-RU"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14300" marR="1143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a:latin typeface="Times New Roman" panose="02020603050405020304" pitchFamily="18" charset="0"/>
                          <a:cs typeface="Times New Roman" panose="02020603050405020304" pitchFamily="18" charset="0"/>
                        </a:rPr>
                        <a:t>c, </a:t>
                      </a:r>
                    </a:p>
                    <a:p>
                      <a:pPr algn="ctr"/>
                      <a:r>
                        <a:rPr lang="ru-RU" sz="1200" dirty="0">
                          <a:latin typeface="Times New Roman" panose="02020603050405020304" pitchFamily="18" charset="0"/>
                          <a:cs typeface="Times New Roman" panose="02020603050405020304" pitchFamily="18" charset="0"/>
                        </a:rPr>
                        <a:t>ккал/моль</a:t>
                      </a:r>
                    </a:p>
                    <a:p>
                      <a:pPr algn="ct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r>
                        <a:rPr lang="ru-RU" sz="1200" baseline="-25000" dirty="0">
                          <a:effectLst/>
                          <a:latin typeface="Times New Roman" panose="02020603050405020304" pitchFamily="18" charset="0"/>
                          <a:ea typeface="Times New Roman" panose="02020603050405020304" pitchFamily="18" charset="0"/>
                        </a:rPr>
                        <a:t>1</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r>
                        <a:rPr lang="ru-RU" sz="1200" baseline="-25000" dirty="0">
                          <a:effectLst/>
                          <a:latin typeface="Times New Roman" panose="02020603050405020304" pitchFamily="18" charset="0"/>
                          <a:ea typeface="Times New Roman" panose="02020603050405020304" pitchFamily="18" charset="0"/>
                        </a:rPr>
                        <a:t>2</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1200" dirty="0" err="1">
                          <a:latin typeface="Times New Roman" panose="02020603050405020304" pitchFamily="18" charset="0"/>
                          <a:cs typeface="Times New Roman" panose="02020603050405020304" pitchFamily="18" charset="0"/>
                        </a:rPr>
                        <a:t>Т</a:t>
                      </a:r>
                      <a:r>
                        <a:rPr lang="ru-RU" sz="1200" baseline="-25000" dirty="0" err="1">
                          <a:latin typeface="Times New Roman" panose="02020603050405020304" pitchFamily="18" charset="0"/>
                          <a:cs typeface="Times New Roman" panose="02020603050405020304" pitchFamily="18" charset="0"/>
                        </a:rPr>
                        <a:t>кр</a:t>
                      </a:r>
                      <a:r>
                        <a:rPr lang="en-US" sz="1200" baseline="0" dirty="0">
                          <a:latin typeface="Times New Roman" panose="02020603050405020304" pitchFamily="18" charset="0"/>
                          <a:cs typeface="Times New Roman" panose="02020603050405020304" pitchFamily="18" charset="0"/>
                        </a:rPr>
                        <a:t>,</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sym typeface="Symbol" panose="05050102010706020507" pitchFamily="18" charset="2"/>
                        </a:rPr>
                        <a:t> </a:t>
                      </a:r>
                      <a:r>
                        <a:rPr lang="en-US" sz="1200" dirty="0">
                          <a:effectLst/>
                          <a:latin typeface="Times New Roman" panose="02020603050405020304" pitchFamily="18" charset="0"/>
                          <a:ea typeface="Times New Roman" panose="02020603050405020304" pitchFamily="18" charset="0"/>
                        </a:rPr>
                        <a:t>C</a:t>
                      </a:r>
                      <a:endParaRPr lang="ru-RU" sz="1200" baseline="-25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4936821"/>
                  </a:ext>
                </a:extLst>
              </a:tr>
              <a:tr h="355243">
                <a:tc>
                  <a:txBody>
                    <a:bodyPr/>
                    <a:lstStyle/>
                    <a:p>
                      <a:pPr algn="ctr">
                        <a:lnSpc>
                          <a:spcPct val="150000"/>
                        </a:lnSpc>
                        <a:spcAft>
                          <a:spcPts val="1000"/>
                        </a:spcAft>
                      </a:pPr>
                      <a:r>
                        <a:rPr lang="en-US" sz="1000" dirty="0" err="1">
                          <a:effectLst/>
                          <a:latin typeface="Times New Roman" panose="02020603050405020304" pitchFamily="18" charset="0"/>
                          <a:ea typeface="Times New Roman" panose="02020603050405020304" pitchFamily="18" charset="0"/>
                          <a:cs typeface="Times New Roman" panose="02020603050405020304" pitchFamily="18" charset="0"/>
                        </a:rPr>
                        <a:t>Ti</a:t>
                      </a:r>
                      <a:endParaRPr lang="ru-RU"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Sn</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O</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Ti</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err="1">
                          <a:effectLst/>
                          <a:latin typeface="Times New Roman" panose="02020603050405020304" pitchFamily="18" charset="0"/>
                          <a:ea typeface="Times New Roman" panose="02020603050405020304" pitchFamily="18" charset="0"/>
                          <a:cs typeface="Times New Roman" panose="02020603050405020304" pitchFamily="18" charset="0"/>
                        </a:rPr>
                        <a:t>Sn</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O</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TiO</a:t>
                      </a:r>
                      <a:r>
                        <a:rPr lang="en-US" sz="1200" baseline="-250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SnO</a:t>
                      </a:r>
                      <a:r>
                        <a:rPr lang="en-US" sz="1200" baseline="-25000">
                          <a:effectLst/>
                          <a:latin typeface="Times New Roman" panose="02020603050405020304" pitchFamily="18" charset="0"/>
                          <a:ea typeface="Times New Roman" panose="02020603050405020304" pitchFamily="18" charset="0"/>
                          <a:cs typeface="Times New Roman" panose="02020603050405020304" pitchFamily="18" charset="0"/>
                        </a:rPr>
                        <a:t>2</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52398870"/>
                  </a:ext>
                </a:extLst>
              </a:tr>
              <a:tr h="355243">
                <a:tc>
                  <a:txBody>
                    <a:bodyPr/>
                    <a:lstStyle/>
                    <a:p>
                      <a:pPr algn="ctr">
                        <a:lnSpc>
                          <a:spcPct val="150000"/>
                        </a:lnSpc>
                        <a:spcAft>
                          <a:spcPts val="1000"/>
                        </a:spcAft>
                      </a:pPr>
                      <a:r>
                        <a:rPr lang="en-US" sz="1000">
                          <a:effectLst/>
                          <a:latin typeface="Times New Roman" panose="02020603050405020304" pitchFamily="18" charset="0"/>
                          <a:ea typeface="Times New Roman" panose="02020603050405020304" pitchFamily="18" charset="0"/>
                          <a:cs typeface="Times New Roman" panose="02020603050405020304" pitchFamily="18" charset="0"/>
                        </a:rPr>
                        <a:t>0.61/ 0.597*</a:t>
                      </a:r>
                      <a:endParaRPr lang="ru-RU"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0.69/ 0.67*</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1.35/ 1.356*</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0.</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041</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0.037*</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6</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4.80</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1.6</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1.7/ 1.714*</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3.5/ 3.48*</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32.28/</a:t>
                      </a: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31.97*</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0.73/</a:t>
                      </a: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0.72</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5</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0.70/ 0.694*</a:t>
                      </a:r>
                      <a:endParaRPr lang="ru-RU"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0.03</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 </a:t>
                      </a: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0.031</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a:latin typeface="Times New Roman" panose="02020603050405020304" pitchFamily="18" charset="0"/>
                          <a:cs typeface="Times New Roman" panose="02020603050405020304" pitchFamily="18" charset="0"/>
                        </a:rPr>
                        <a:t>1678/ 1350*</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49707652"/>
                  </a:ext>
                </a:extLst>
              </a:tr>
              <a:tr h="355243">
                <a:tc>
                  <a:txBody>
                    <a:bodyPr/>
                    <a:lstStyle/>
                    <a:p>
                      <a:pPr algn="ctr">
                        <a:lnSpc>
                          <a:spcPct val="150000"/>
                        </a:lnSpc>
                        <a:spcAft>
                          <a:spcPts val="1000"/>
                        </a:spcAft>
                      </a:pPr>
                      <a:r>
                        <a:rPr lang="ru-RU" sz="1000" dirty="0">
                          <a:effectLst/>
                          <a:latin typeface="Times New Roman" panose="02020603050405020304" pitchFamily="18" charset="0"/>
                          <a:ea typeface="Times New Roman" panose="02020603050405020304" pitchFamily="18" charset="0"/>
                          <a:cs typeface="Times New Roman" panose="02020603050405020304" pitchFamily="18" charset="0"/>
                        </a:rPr>
                        <a:t>-0,013</a:t>
                      </a:r>
                      <a:endParaRPr lang="ru-RU"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ru-RU" sz="1200" dirty="0">
                          <a:solidFill>
                            <a:srgbClr val="C00000"/>
                          </a:solidFill>
                          <a:effectLst/>
                          <a:latin typeface="Times New Roman" panose="02020603050405020304" pitchFamily="18" charset="0"/>
                          <a:ea typeface="Times New Roman" panose="02020603050405020304" pitchFamily="18" charset="0"/>
                          <a:cs typeface="Times New Roman" panose="02020603050405020304" pitchFamily="18" charset="0"/>
                        </a:rPr>
                        <a:t>-0,02</a:t>
                      </a:r>
                      <a:endParaRPr lang="ru-RU" sz="1200" dirty="0">
                        <a:solidFill>
                          <a:srgbClr val="C00000"/>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+0,006</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ru-RU" sz="1200" dirty="0">
                          <a:solidFill>
                            <a:srgbClr val="C00000"/>
                          </a:solidFill>
                          <a:effectLst/>
                          <a:latin typeface="Times New Roman" panose="02020603050405020304" pitchFamily="18" charset="0"/>
                          <a:ea typeface="Times New Roman" panose="02020603050405020304" pitchFamily="18" charset="0"/>
                          <a:cs typeface="Times New Roman" panose="02020603050405020304" pitchFamily="18" charset="0"/>
                        </a:rPr>
                        <a:t>-0,04</a:t>
                      </a:r>
                      <a:endParaRPr lang="ru-RU" sz="1200" dirty="0">
                        <a:solidFill>
                          <a:srgbClr val="C00000"/>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0</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+0,014</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ru-RU" sz="1200" dirty="0">
                          <a:solidFill>
                            <a:srgbClr val="C00000"/>
                          </a:solidFill>
                          <a:effectLst/>
                          <a:latin typeface="Times New Roman" panose="02020603050405020304" pitchFamily="18" charset="0"/>
                          <a:ea typeface="Times New Roman" panose="02020603050405020304" pitchFamily="18" charset="0"/>
                          <a:cs typeface="Times New Roman" panose="02020603050405020304" pitchFamily="18" charset="0"/>
                        </a:rPr>
                        <a:t>-0,02</a:t>
                      </a:r>
                      <a:endParaRPr lang="ru-RU" sz="1200" dirty="0">
                        <a:solidFill>
                          <a:srgbClr val="C00000"/>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1000"/>
                        </a:spcAft>
                      </a:pPr>
                      <a:r>
                        <a:rPr lang="ru-RU" sz="1200" dirty="0">
                          <a:solidFill>
                            <a:srgbClr val="C00000"/>
                          </a:solidFill>
                          <a:effectLst/>
                          <a:latin typeface="Times New Roman" panose="02020603050405020304" pitchFamily="18" charset="0"/>
                          <a:ea typeface="Times New Roman" panose="02020603050405020304" pitchFamily="18" charset="0"/>
                          <a:cs typeface="Times New Roman" panose="02020603050405020304" pitchFamily="18" charset="0"/>
                        </a:rPr>
                        <a:t>-0,31</a:t>
                      </a:r>
                      <a:endParaRPr lang="ru-RU" sz="1200" dirty="0">
                        <a:solidFill>
                          <a:srgbClr val="C00000"/>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0"/>
                        </a:spcAft>
                      </a:pP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-0,005</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~0</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0"/>
                        </a:spcAft>
                      </a:pP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0,006</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~0</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spcAft>
                          <a:spcPts val="0"/>
                        </a:spcAft>
                      </a:pPr>
                      <a:r>
                        <a:rPr lang="ru-RU" sz="1200" dirty="0">
                          <a:effectLst/>
                          <a:latin typeface="Times New Roman" panose="02020603050405020304" pitchFamily="18" charset="0"/>
                          <a:ea typeface="Times New Roman" panose="02020603050405020304" pitchFamily="18" charset="0"/>
                          <a:cs typeface="Times New Roman" panose="02020603050405020304" pitchFamily="18" charset="0"/>
                        </a:rPr>
                        <a:t>0.001</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~0</a:t>
                      </a:r>
                      <a:endParaRPr lang="ru-RU"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a:latin typeface="Times New Roman" panose="02020603050405020304" pitchFamily="18" charset="0"/>
                          <a:cs typeface="Times New Roman" panose="02020603050405020304" pitchFamily="18" charset="0"/>
                        </a:rPr>
                        <a:t>-328</a:t>
                      </a:r>
                      <a:endParaRPr lang="ru-RU" sz="12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5682"/>
                  </a:ext>
                </a:extLst>
              </a:tr>
            </a:tbl>
          </a:graphicData>
        </a:graphic>
      </p:graphicFrame>
    </p:spTree>
    <p:extLst>
      <p:ext uri="{BB962C8B-B14F-4D97-AF65-F5344CB8AC3E}">
        <p14:creationId xmlns:p14="http://schemas.microsoft.com/office/powerpoint/2010/main" val="180321720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D1040B3A-3121-46B4-BB28-8312DA1D756A}"/>
              </a:ext>
            </a:extLst>
          </p:cNvPr>
          <p:cNvSpPr>
            <a:spLocks noGrp="1"/>
          </p:cNvSpPr>
          <p:nvPr>
            <p:ph type="sldNum" sz="quarter" idx="2"/>
          </p:nvPr>
        </p:nvSpPr>
        <p:spPr/>
        <p:txBody>
          <a:bodyPr/>
          <a:lstStyle/>
          <a:p>
            <a:fld id="{86CB4B4D-7CA3-9044-876B-883B54F8677D}" type="slidenum">
              <a:rPr lang="ru-RU" smtClean="0"/>
              <a:pPr/>
              <a:t>2</a:t>
            </a:fld>
            <a:endParaRPr lang="ru-RU" dirty="0"/>
          </a:p>
        </p:txBody>
      </p:sp>
      <p:sp>
        <p:nvSpPr>
          <p:cNvPr id="3" name="Заголовок 2">
            <a:extLst>
              <a:ext uri="{FF2B5EF4-FFF2-40B4-BE49-F238E27FC236}">
                <a16:creationId xmlns:a16="http://schemas.microsoft.com/office/drawing/2014/main" id="{8E941611-DA3C-4F0B-9AC1-CCC9A8BFD4B2}"/>
              </a:ext>
            </a:extLst>
          </p:cNvPr>
          <p:cNvSpPr>
            <a:spLocks noGrp="1"/>
          </p:cNvSpPr>
          <p:nvPr>
            <p:ph type="title"/>
          </p:nvPr>
        </p:nvSpPr>
        <p:spPr/>
        <p:txBody>
          <a:bodyPr>
            <a:noAutofit/>
          </a:bodyPr>
          <a:lstStyle/>
          <a:p>
            <a:r>
              <a:rPr lang="ru-RU" sz="2400" b="1" dirty="0">
                <a:solidFill>
                  <a:schemeClr val="bg1"/>
                </a:solidFill>
              </a:rPr>
              <a:t>Термины и определения, сокращения </a:t>
            </a:r>
            <a:r>
              <a:rPr lang="ru-RU" sz="2400" b="1">
                <a:solidFill>
                  <a:schemeClr val="bg1"/>
                </a:solidFill>
              </a:rPr>
              <a:t>и обозначения</a:t>
            </a:r>
            <a:endParaRPr lang="ru-RU" sz="2400" dirty="0"/>
          </a:p>
        </p:txBody>
      </p:sp>
      <p:sp>
        <p:nvSpPr>
          <p:cNvPr id="4" name="Текст 3">
            <a:extLst>
              <a:ext uri="{FF2B5EF4-FFF2-40B4-BE49-F238E27FC236}">
                <a16:creationId xmlns:a16="http://schemas.microsoft.com/office/drawing/2014/main" id="{9E1ECB55-096E-4328-BB20-D91CBE08F61C}"/>
              </a:ext>
            </a:extLst>
          </p:cNvPr>
          <p:cNvSpPr>
            <a:spLocks noGrp="1"/>
          </p:cNvSpPr>
          <p:nvPr>
            <p:ph type="body" idx="1"/>
          </p:nvPr>
        </p:nvSpPr>
        <p:spPr/>
        <p:txBody>
          <a:bodyPr>
            <a:normAutofit fontScale="85000" lnSpcReduction="20000"/>
          </a:bodyPr>
          <a:lstStyle/>
          <a:p>
            <a:r>
              <a:rPr lang="ru-RU" sz="1800" dirty="0">
                <a:latin typeface="Segoe UI" panose="020B0502040204020203" pitchFamily="34" charset="0"/>
                <a:cs typeface="Arial" panose="020B0604020202020204" pitchFamily="34" charset="0"/>
              </a:rPr>
              <a:t>1.	</a:t>
            </a:r>
            <a:r>
              <a:rPr lang="ru-RU" sz="1800" b="1" dirty="0">
                <a:latin typeface="Segoe UI" panose="020B0502040204020203" pitchFamily="34" charset="0"/>
                <a:cs typeface="Arial" panose="020B0604020202020204" pitchFamily="34" charset="0"/>
              </a:rPr>
              <a:t>Диаграмма состояния </a:t>
            </a:r>
            <a:r>
              <a:rPr lang="ru-RU" sz="1800" dirty="0">
                <a:latin typeface="Segoe UI" panose="020B0502040204020203" pitchFamily="34" charset="0"/>
                <a:cs typeface="Arial" panose="020B0604020202020204" pitchFamily="34" charset="0"/>
              </a:rPr>
              <a:t>– графическое отображение равновесного состояния физико-химической системы при определенных условиях.</a:t>
            </a:r>
          </a:p>
          <a:p>
            <a:r>
              <a:rPr lang="ru-RU" sz="1800" dirty="0">
                <a:latin typeface="Segoe UI" panose="020B0502040204020203" pitchFamily="34" charset="0"/>
                <a:cs typeface="Arial" panose="020B0604020202020204" pitchFamily="34" charset="0"/>
              </a:rPr>
              <a:t>2.	</a:t>
            </a:r>
            <a:r>
              <a:rPr lang="ru-RU" sz="1800" b="1" dirty="0">
                <a:latin typeface="Segoe UI" panose="020B0502040204020203" pitchFamily="34" charset="0"/>
                <a:cs typeface="Arial" panose="020B0604020202020204" pitchFamily="34" charset="0"/>
              </a:rPr>
              <a:t>Изоморфное замещение </a:t>
            </a:r>
            <a:r>
              <a:rPr lang="ru-RU" sz="1800" dirty="0">
                <a:latin typeface="Segoe UI" panose="020B0502040204020203" pitchFamily="34" charset="0"/>
                <a:cs typeface="Arial" panose="020B0604020202020204" pitchFamily="34" charset="0"/>
              </a:rPr>
              <a:t>– мощный и гибкий способ реализации конкретного свойства с направленным изменением состава в рамках желаемой кристаллической структуры.</a:t>
            </a:r>
          </a:p>
          <a:p>
            <a:r>
              <a:rPr lang="ru-RU" sz="1800" dirty="0">
                <a:latin typeface="Segoe UI" panose="020B0502040204020203" pitchFamily="34" charset="0"/>
                <a:cs typeface="Arial" panose="020B0604020202020204" pitchFamily="34" charset="0"/>
              </a:rPr>
              <a:t>3.	</a:t>
            </a:r>
            <a:r>
              <a:rPr lang="ru-RU" sz="1800" b="1" dirty="0">
                <a:latin typeface="Segoe UI" panose="020B0502040204020203" pitchFamily="34" charset="0"/>
                <a:cs typeface="Arial" panose="020B0604020202020204" pitchFamily="34" charset="0"/>
              </a:rPr>
              <a:t>Изовалентный изоморфизм </a:t>
            </a:r>
            <a:r>
              <a:rPr lang="ru-RU" sz="1800" dirty="0">
                <a:latin typeface="Segoe UI" panose="020B0502040204020203" pitchFamily="34" charset="0"/>
                <a:cs typeface="Arial" panose="020B0604020202020204" pitchFamily="34" charset="0"/>
              </a:rPr>
              <a:t>– тип изоморфизма, при котором происходит замещение ионов с одинаковой валентностью.</a:t>
            </a:r>
          </a:p>
          <a:p>
            <a:r>
              <a:rPr lang="ru-RU" sz="1800" dirty="0">
                <a:latin typeface="Segoe UI" panose="020B0502040204020203" pitchFamily="34" charset="0"/>
                <a:cs typeface="Arial" panose="020B0604020202020204" pitchFamily="34" charset="0"/>
              </a:rPr>
              <a:t>4.	</a:t>
            </a:r>
            <a:r>
              <a:rPr lang="ru-RU" sz="1800" b="1" dirty="0">
                <a:latin typeface="Segoe UI" panose="020B0502040204020203" pitchFamily="34" charset="0"/>
                <a:cs typeface="Arial" panose="020B0604020202020204" pitchFamily="34" charset="0"/>
              </a:rPr>
              <a:t>Купол распада </a:t>
            </a:r>
            <a:r>
              <a:rPr lang="ru-RU" sz="1800" dirty="0">
                <a:latin typeface="Segoe UI" panose="020B0502040204020203" pitchFamily="34" charset="0"/>
                <a:cs typeface="Arial" panose="020B0604020202020204" pitchFamily="34" charset="0"/>
              </a:rPr>
              <a:t>– изображение двух кривых замещения, полученных экспериментальным образом.</a:t>
            </a:r>
          </a:p>
          <a:p>
            <a:r>
              <a:rPr lang="ru-RU" sz="1800" dirty="0">
                <a:latin typeface="Segoe UI" panose="020B0502040204020203" pitchFamily="34" charset="0"/>
                <a:cs typeface="Arial" panose="020B0604020202020204" pitchFamily="34" charset="0"/>
              </a:rPr>
              <a:t>5.	</a:t>
            </a:r>
            <a:r>
              <a:rPr lang="ru-RU" sz="1800" b="1" dirty="0">
                <a:latin typeface="Segoe UI" panose="020B0502040204020203" pitchFamily="34" charset="0"/>
                <a:cs typeface="Arial" panose="020B0604020202020204" pitchFamily="34" charset="0"/>
              </a:rPr>
              <a:t>Твердые растворы замещени</a:t>
            </a:r>
            <a:r>
              <a:rPr lang="ru-RU" sz="1800" dirty="0">
                <a:latin typeface="Segoe UI" panose="020B0502040204020203" pitchFamily="34" charset="0"/>
                <a:cs typeface="Arial" panose="020B0604020202020204" pitchFamily="34" charset="0"/>
              </a:rPr>
              <a:t>я – однородные системы, в которых атомы одного компонента неупорядоченно замещают атомы другого на всем интервале концентраций – от 0 до 1 (от 0 до 100%).</a:t>
            </a:r>
          </a:p>
          <a:p>
            <a:r>
              <a:rPr lang="ru-RU" sz="1800" dirty="0">
                <a:latin typeface="Segoe UI" panose="020B0502040204020203" pitchFamily="34" charset="0"/>
                <a:cs typeface="Arial" panose="020B0604020202020204" pitchFamily="34" charset="0"/>
              </a:rPr>
              <a:t>6.	</a:t>
            </a:r>
            <a:r>
              <a:rPr lang="ru-RU" sz="1800" b="1" dirty="0">
                <a:latin typeface="Segoe UI" panose="020B0502040204020203" pitchFamily="34" charset="0"/>
                <a:cs typeface="Arial" panose="020B0604020202020204" pitchFamily="34" charset="0"/>
              </a:rPr>
              <a:t>Энтальпия</a:t>
            </a:r>
            <a:r>
              <a:rPr lang="ru-RU" sz="1800" dirty="0">
                <a:latin typeface="Segoe UI" panose="020B0502040204020203" pitchFamily="34" charset="0"/>
                <a:cs typeface="Arial" panose="020B0604020202020204" pitchFamily="34" charset="0"/>
              </a:rPr>
              <a:t> – термодинамический потенциал, характеризующий состояние системы в термодинамическом равновесии при выборе в качестве независимых переменных давления, энтропии и числа частиц.</a:t>
            </a:r>
          </a:p>
          <a:p>
            <a:r>
              <a:rPr lang="ru-RU" sz="1800" dirty="0">
                <a:latin typeface="Segoe UI" panose="020B0502040204020203" pitchFamily="34" charset="0"/>
                <a:cs typeface="Arial" panose="020B0604020202020204" pitchFamily="34" charset="0"/>
              </a:rPr>
              <a:t>7.	</a:t>
            </a:r>
            <a:r>
              <a:rPr lang="ru-RU" sz="1800" b="1" dirty="0">
                <a:latin typeface="Segoe UI" panose="020B0502040204020203" pitchFamily="34" charset="0"/>
                <a:cs typeface="Arial" panose="020B0604020202020204" pitchFamily="34" charset="0"/>
              </a:rPr>
              <a:t>Энтропия</a:t>
            </a:r>
            <a:r>
              <a:rPr lang="ru-RU" sz="1800" dirty="0">
                <a:latin typeface="Segoe UI" panose="020B0502040204020203" pitchFamily="34" charset="0"/>
                <a:cs typeface="Arial" panose="020B0604020202020204" pitchFamily="34" charset="0"/>
              </a:rPr>
              <a:t> – широко используемый в естественных и точных науках термин, обозначающий меру необратимого рассеивания энергии или бесполезности энергии.</a:t>
            </a:r>
          </a:p>
        </p:txBody>
      </p:sp>
      <p:sp>
        <p:nvSpPr>
          <p:cNvPr id="5" name="Нижний колонтитул 4">
            <a:extLst>
              <a:ext uri="{FF2B5EF4-FFF2-40B4-BE49-F238E27FC236}">
                <a16:creationId xmlns:a16="http://schemas.microsoft.com/office/drawing/2014/main" id="{DF544045-25DB-427A-82BD-15310BBCC898}"/>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1838828820"/>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76235E5-6CBB-416F-8F09-C18DAA5D4C66}"/>
              </a:ext>
            </a:extLst>
          </p:cNvPr>
          <p:cNvSpPr>
            <a:spLocks noGrp="1"/>
          </p:cNvSpPr>
          <p:nvPr>
            <p:ph type="sldNum" sz="quarter" idx="2"/>
          </p:nvPr>
        </p:nvSpPr>
        <p:spPr/>
        <p:txBody>
          <a:bodyPr/>
          <a:lstStyle/>
          <a:p>
            <a:fld id="{86CB4B4D-7CA3-9044-876B-883B54F8677D}" type="slidenum">
              <a:rPr lang="ru-RU" smtClean="0"/>
              <a:pPr/>
              <a:t>20</a:t>
            </a:fld>
            <a:endParaRPr lang="ru-RU" dirty="0"/>
          </a:p>
        </p:txBody>
      </p:sp>
      <p:sp>
        <p:nvSpPr>
          <p:cNvPr id="3" name="Заголовок 2">
            <a:extLst>
              <a:ext uri="{FF2B5EF4-FFF2-40B4-BE49-F238E27FC236}">
                <a16:creationId xmlns:a16="http://schemas.microsoft.com/office/drawing/2014/main" id="{C7AC802A-6DEB-49C7-A915-ECC54544B94F}"/>
              </a:ext>
            </a:extLst>
          </p:cNvPr>
          <p:cNvSpPr>
            <a:spLocks noGrp="1"/>
          </p:cNvSpPr>
          <p:nvPr>
            <p:ph type="title"/>
          </p:nvPr>
        </p:nvSpPr>
        <p:spPr/>
        <p:txBody>
          <a:bodyPr/>
          <a:lstStyle/>
          <a:p>
            <a:r>
              <a:rPr lang="ru-RU" dirty="0"/>
              <a:t>Основные результаты практики</a:t>
            </a:r>
          </a:p>
        </p:txBody>
      </p:sp>
      <p:sp>
        <p:nvSpPr>
          <p:cNvPr id="5" name="Нижний колонтитул 4">
            <a:extLst>
              <a:ext uri="{FF2B5EF4-FFF2-40B4-BE49-F238E27FC236}">
                <a16:creationId xmlns:a16="http://schemas.microsoft.com/office/drawing/2014/main" id="{76612405-6FD8-4CFD-B1EA-3A7702717AB7}"/>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
        <p:nvSpPr>
          <p:cNvPr id="7" name="Прямоугольник 6">
            <a:extLst>
              <a:ext uri="{FF2B5EF4-FFF2-40B4-BE49-F238E27FC236}">
                <a16:creationId xmlns:a16="http://schemas.microsoft.com/office/drawing/2014/main" id="{AAE9C4B9-8ADA-42C8-9F00-7CEB28D459D4}"/>
              </a:ext>
            </a:extLst>
          </p:cNvPr>
          <p:cNvSpPr/>
          <p:nvPr/>
        </p:nvSpPr>
        <p:spPr>
          <a:xfrm>
            <a:off x="3377891" y="1203598"/>
            <a:ext cx="2388218" cy="369332"/>
          </a:xfrm>
          <a:prstGeom prst="rect">
            <a:avLst/>
          </a:prstGeom>
        </p:spPr>
        <p:txBody>
          <a:bodyPr wrap="none">
            <a:spAutoFit/>
          </a:bodyPr>
          <a:lstStyle/>
          <a:p>
            <a:r>
              <a:rPr lang="ru-RU" b="1" dirty="0"/>
              <a:t>Система </a:t>
            </a:r>
            <a:r>
              <a:rPr lang="en-US" b="1" dirty="0"/>
              <a:t>SnO</a:t>
            </a:r>
            <a:r>
              <a:rPr lang="en-US" b="1" baseline="-25000" dirty="0"/>
              <a:t>2</a:t>
            </a:r>
            <a:r>
              <a:rPr lang="en-US" b="1" dirty="0"/>
              <a:t>-TiO</a:t>
            </a:r>
            <a:r>
              <a:rPr lang="en-US" b="1" baseline="-25000" dirty="0"/>
              <a:t>2</a:t>
            </a:r>
            <a:r>
              <a:rPr lang="en-US" b="1" dirty="0"/>
              <a:t> </a:t>
            </a:r>
            <a:endParaRPr lang="ru-RU" dirty="0"/>
          </a:p>
        </p:txBody>
      </p:sp>
      <p:pic>
        <p:nvPicPr>
          <p:cNvPr id="10" name="Picture 2">
            <a:extLst>
              <a:ext uri="{FF2B5EF4-FFF2-40B4-BE49-F238E27FC236}">
                <a16:creationId xmlns:a16="http://schemas.microsoft.com/office/drawing/2014/main" id="{9BAFA19F-0245-4435-9625-947E02064AF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17796" y="1923679"/>
            <a:ext cx="3110180" cy="254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3">
            <a:extLst>
              <a:ext uri="{FF2B5EF4-FFF2-40B4-BE49-F238E27FC236}">
                <a16:creationId xmlns:a16="http://schemas.microsoft.com/office/drawing/2014/main" id="{6FA387E5-67B0-44AD-8C06-8320D4B7573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1520" y="1923678"/>
            <a:ext cx="2902758" cy="254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Рисунок 11">
            <a:extLst>
              <a:ext uri="{FF2B5EF4-FFF2-40B4-BE49-F238E27FC236}">
                <a16:creationId xmlns:a16="http://schemas.microsoft.com/office/drawing/2014/main" id="{9C709CE0-E8D9-461C-A564-B3F5C6287235}"/>
              </a:ext>
            </a:extLst>
          </p:cNvPr>
          <p:cNvPicPr/>
          <p:nvPr/>
        </p:nvPicPr>
        <p:blipFill rotWithShape="1">
          <a:blip r:embed="rId5" cstate="print">
            <a:extLst>
              <a:ext uri="{28A0092B-C50C-407E-A947-70E740481C1C}">
                <a14:useLocalDpi xmlns:a14="http://schemas.microsoft.com/office/drawing/2010/main" val="0"/>
              </a:ext>
            </a:extLst>
          </a:blip>
          <a:srcRect l="28567" t="33333" r="50030" b="42023"/>
          <a:stretch/>
        </p:blipFill>
        <p:spPr bwMode="auto">
          <a:xfrm>
            <a:off x="3187138" y="1862495"/>
            <a:ext cx="2388218" cy="141850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88029970"/>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36A3383B-5309-4371-88E1-923C77647950}"/>
              </a:ext>
            </a:extLst>
          </p:cNvPr>
          <p:cNvSpPr>
            <a:spLocks noGrp="1"/>
          </p:cNvSpPr>
          <p:nvPr>
            <p:ph type="sldNum" sz="quarter" idx="2"/>
          </p:nvPr>
        </p:nvSpPr>
        <p:spPr/>
        <p:txBody>
          <a:bodyPr/>
          <a:lstStyle/>
          <a:p>
            <a:fld id="{86CB4B4D-7CA3-9044-876B-883B54F8677D}" type="slidenum">
              <a:rPr lang="ru-RU" smtClean="0"/>
              <a:pPr/>
              <a:t>21</a:t>
            </a:fld>
            <a:endParaRPr lang="ru-RU" dirty="0"/>
          </a:p>
        </p:txBody>
      </p:sp>
      <p:sp>
        <p:nvSpPr>
          <p:cNvPr id="3" name="Заголовок 2">
            <a:extLst>
              <a:ext uri="{FF2B5EF4-FFF2-40B4-BE49-F238E27FC236}">
                <a16:creationId xmlns:a16="http://schemas.microsoft.com/office/drawing/2014/main" id="{D72FC6F4-EF5F-44C9-BAC6-51AA1B08BF5C}"/>
              </a:ext>
            </a:extLst>
          </p:cNvPr>
          <p:cNvSpPr>
            <a:spLocks noGrp="1"/>
          </p:cNvSpPr>
          <p:nvPr>
            <p:ph type="title"/>
          </p:nvPr>
        </p:nvSpPr>
        <p:spPr/>
        <p:txBody>
          <a:bodyPr/>
          <a:lstStyle/>
          <a:p>
            <a:r>
              <a:rPr lang="ru-RU" dirty="0"/>
              <a:t>Пути дальнейшего развития</a:t>
            </a:r>
          </a:p>
        </p:txBody>
      </p:sp>
      <p:sp>
        <p:nvSpPr>
          <p:cNvPr id="4" name="Текст 3">
            <a:extLst>
              <a:ext uri="{FF2B5EF4-FFF2-40B4-BE49-F238E27FC236}">
                <a16:creationId xmlns:a16="http://schemas.microsoft.com/office/drawing/2014/main" id="{F284434F-B403-420B-9D88-FCDCC15D5771}"/>
              </a:ext>
            </a:extLst>
          </p:cNvPr>
          <p:cNvSpPr>
            <a:spLocks noGrp="1"/>
          </p:cNvSpPr>
          <p:nvPr>
            <p:ph type="body" idx="1"/>
          </p:nvPr>
        </p:nvSpPr>
        <p:spPr/>
        <p:txBody>
          <a:bodyPr>
            <a:normAutofit lnSpcReduction="10000"/>
          </a:bodyPr>
          <a:lstStyle/>
          <a:p>
            <a:pPr>
              <a:lnSpc>
                <a:spcPct val="150000"/>
              </a:lnSpc>
              <a:spcAft>
                <a:spcPts val="1200"/>
              </a:spcAft>
            </a:pPr>
            <a:r>
              <a:rPr lang="ru-RU" sz="2000" dirty="0">
                <a:latin typeface="Times New Roman" panose="02020603050405020304" pitchFamily="18" charset="0"/>
                <a:cs typeface="Times New Roman" panose="02020603050405020304" pitchFamily="18" charset="0"/>
              </a:rPr>
              <a:t>Расчет системы </a:t>
            </a:r>
            <a:r>
              <a:rPr lang="en-US" sz="2000" dirty="0">
                <a:latin typeface="Times New Roman" panose="02020603050405020304" pitchFamily="18" charset="0"/>
                <a:cs typeface="Times New Roman" panose="02020603050405020304" pitchFamily="18" charset="0"/>
              </a:rPr>
              <a:t>SiO</a:t>
            </a:r>
            <a:r>
              <a:rPr lang="en-US" sz="2000" baseline="-25000" dirty="0">
                <a:latin typeface="Times New Roman" panose="02020603050405020304" pitchFamily="18" charset="0"/>
                <a:cs typeface="Times New Roman" panose="02020603050405020304" pitchFamily="18" charset="0"/>
              </a:rPr>
              <a:t>2</a:t>
            </a:r>
            <a:r>
              <a:rPr lang="en-US" sz="2000" dirty="0">
                <a:latin typeface="Times New Roman" panose="02020603050405020304" pitchFamily="18" charset="0"/>
                <a:cs typeface="Times New Roman" panose="02020603050405020304" pitchFamily="18" charset="0"/>
              </a:rPr>
              <a:t>-TiO</a:t>
            </a:r>
            <a:r>
              <a:rPr lang="en-US" sz="2000" baseline="-25000" dirty="0">
                <a:latin typeface="Times New Roman" panose="02020603050405020304" pitchFamily="18" charset="0"/>
                <a:cs typeface="Times New Roman" panose="02020603050405020304" pitchFamily="18" charset="0"/>
              </a:rPr>
              <a:t>2</a:t>
            </a:r>
            <a:r>
              <a:rPr lang="ru-RU" sz="2000" dirty="0">
                <a:latin typeface="Times New Roman" panose="02020603050405020304" pitchFamily="18" charset="0"/>
                <a:cs typeface="Times New Roman" panose="02020603050405020304" pitchFamily="18" charset="0"/>
              </a:rPr>
              <a:t>, приближенной к системе </a:t>
            </a:r>
            <a:r>
              <a:rPr lang="ru-RU" sz="2000" dirty="0" err="1">
                <a:latin typeface="Times New Roman" panose="02020603050405020304" pitchFamily="18" charset="0"/>
                <a:cs typeface="Times New Roman" panose="02020603050405020304" pitchFamily="18" charset="0"/>
              </a:rPr>
              <a:t>силикалит-титансиликалит</a:t>
            </a:r>
            <a:r>
              <a:rPr lang="ru-RU" sz="2000" dirty="0">
                <a:latin typeface="Times New Roman" panose="02020603050405020304" pitchFamily="18" charset="0"/>
                <a:cs typeface="Times New Roman" panose="02020603050405020304" pitchFamily="18" charset="0"/>
              </a:rPr>
              <a:t> со структурой </a:t>
            </a:r>
            <a:r>
              <a:rPr lang="en-US" sz="2000" dirty="0">
                <a:latin typeface="Times New Roman" panose="02020603050405020304" pitchFamily="18" charset="0"/>
                <a:cs typeface="Times New Roman" panose="02020603050405020304" pitchFamily="18" charset="0"/>
              </a:rPr>
              <a:t>MFI, </a:t>
            </a:r>
            <a:r>
              <a:rPr lang="ru-RU" sz="2000" dirty="0">
                <a:latin typeface="Times New Roman" panose="02020603050405020304" pitchFamily="18" charset="0"/>
                <a:cs typeface="Times New Roman" panose="02020603050405020304" pitchFamily="18" charset="0"/>
              </a:rPr>
              <a:t>что позволит определить максимальную степень замещения ионов кремния на ионы титана в цеолитах, что крайне важно для каталитических процессов с использованием этих материалов.</a:t>
            </a:r>
          </a:p>
          <a:p>
            <a:pPr>
              <a:lnSpc>
                <a:spcPct val="150000"/>
              </a:lnSpc>
              <a:spcAft>
                <a:spcPts val="1200"/>
              </a:spcAft>
            </a:pPr>
            <a:r>
              <a:rPr lang="ru-RU" sz="2000" dirty="0">
                <a:latin typeface="Times New Roman" panose="02020603050405020304" pitchFamily="18" charset="0"/>
                <a:cs typeface="Times New Roman" panose="02020603050405020304" pitchFamily="18" charset="0"/>
              </a:rPr>
              <a:t>Построение графика свободной энергии  Гиббса – энергии смешения твердых растворов (</a:t>
            </a:r>
            <a:r>
              <a:rPr lang="en-US" sz="2000" dirty="0">
                <a:latin typeface="Times New Roman" panose="02020603050405020304" pitchFamily="18" charset="0"/>
                <a:cs typeface="Times New Roman" panose="02020603050405020304" pitchFamily="18" charset="0"/>
              </a:rPr>
              <a:t>∆G</a:t>
            </a:r>
            <a:r>
              <a:rPr lang="ru-RU" sz="2000" baseline="-25000" dirty="0">
                <a:latin typeface="Times New Roman" panose="02020603050405020304" pitchFamily="18" charset="0"/>
                <a:cs typeface="Times New Roman" panose="02020603050405020304" pitchFamily="18" charset="0"/>
              </a:rPr>
              <a:t>СМ</a:t>
            </a:r>
            <a:r>
              <a:rPr lang="ru-RU" sz="2000" dirty="0">
                <a:latin typeface="Times New Roman" panose="02020603050405020304" pitchFamily="18" charset="0"/>
                <a:cs typeface="Times New Roman" panose="02020603050405020304" pitchFamily="18" charset="0"/>
              </a:rPr>
              <a:t>).</a:t>
            </a:r>
          </a:p>
          <a:p>
            <a:pPr>
              <a:lnSpc>
                <a:spcPct val="150000"/>
              </a:lnSpc>
              <a:spcAft>
                <a:spcPts val="1200"/>
              </a:spcAft>
            </a:pPr>
            <a:r>
              <a:rPr lang="ru-RU" sz="2000" dirty="0">
                <a:latin typeface="Times New Roman" panose="02020603050405020304" pitchFamily="18" charset="0"/>
                <a:cs typeface="Times New Roman" panose="02020603050405020304" pitchFamily="18" charset="0"/>
              </a:rPr>
              <a:t>Визуализация фазовой диаграммы.</a:t>
            </a:r>
          </a:p>
          <a:p>
            <a:endParaRPr lang="ru-RU" sz="2400" dirty="0">
              <a:latin typeface="Times New Roman" panose="02020603050405020304" pitchFamily="18" charset="0"/>
              <a:cs typeface="Times New Roman" panose="02020603050405020304" pitchFamily="18" charset="0"/>
            </a:endParaRPr>
          </a:p>
        </p:txBody>
      </p:sp>
      <p:sp>
        <p:nvSpPr>
          <p:cNvPr id="5" name="Нижний колонтитул 4">
            <a:extLst>
              <a:ext uri="{FF2B5EF4-FFF2-40B4-BE49-F238E27FC236}">
                <a16:creationId xmlns:a16="http://schemas.microsoft.com/office/drawing/2014/main" id="{F2AF337D-4F26-46B1-8A15-D1350813CC07}"/>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402244740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BB3A74A-2CB2-4FA8-957C-46E6F9CB8B97}"/>
              </a:ext>
            </a:extLst>
          </p:cNvPr>
          <p:cNvSpPr>
            <a:spLocks noGrp="1"/>
          </p:cNvSpPr>
          <p:nvPr>
            <p:ph type="sldNum" sz="quarter" idx="2"/>
          </p:nvPr>
        </p:nvSpPr>
        <p:spPr/>
        <p:txBody>
          <a:bodyPr/>
          <a:lstStyle/>
          <a:p>
            <a:fld id="{86CB4B4D-7CA3-9044-876B-883B54F8677D}" type="slidenum">
              <a:rPr lang="ru-RU" smtClean="0"/>
              <a:pPr/>
              <a:t>22</a:t>
            </a:fld>
            <a:endParaRPr lang="ru-RU" dirty="0"/>
          </a:p>
        </p:txBody>
      </p:sp>
      <p:sp>
        <p:nvSpPr>
          <p:cNvPr id="3" name="Заголовок 2">
            <a:extLst>
              <a:ext uri="{FF2B5EF4-FFF2-40B4-BE49-F238E27FC236}">
                <a16:creationId xmlns:a16="http://schemas.microsoft.com/office/drawing/2014/main" id="{D75D5B8C-ECF9-4E31-94A8-349597A75D7F}"/>
              </a:ext>
            </a:extLst>
          </p:cNvPr>
          <p:cNvSpPr>
            <a:spLocks noGrp="1"/>
          </p:cNvSpPr>
          <p:nvPr>
            <p:ph type="title"/>
          </p:nvPr>
        </p:nvSpPr>
        <p:spPr/>
        <p:txBody>
          <a:bodyPr/>
          <a:lstStyle/>
          <a:p>
            <a:r>
              <a:rPr lang="ru-RU" dirty="0"/>
              <a:t>Список использованных источников</a:t>
            </a:r>
          </a:p>
        </p:txBody>
      </p:sp>
      <p:sp>
        <p:nvSpPr>
          <p:cNvPr id="4" name="Текст 3">
            <a:extLst>
              <a:ext uri="{FF2B5EF4-FFF2-40B4-BE49-F238E27FC236}">
                <a16:creationId xmlns:a16="http://schemas.microsoft.com/office/drawing/2014/main" id="{F3B9D88E-10D8-40EE-8804-E1F0A11EEED8}"/>
              </a:ext>
            </a:extLst>
          </p:cNvPr>
          <p:cNvSpPr>
            <a:spLocks noGrp="1"/>
          </p:cNvSpPr>
          <p:nvPr>
            <p:ph type="body" idx="1"/>
          </p:nvPr>
        </p:nvSpPr>
        <p:spPr/>
        <p:txBody>
          <a:bodyPr>
            <a:normAutofit fontScale="47500" lnSpcReduction="20000"/>
          </a:bodyPr>
          <a:lstStyle/>
          <a:p>
            <a:r>
              <a:rPr lang="ru-RU" sz="1900" dirty="0">
                <a:latin typeface="Times New Roman" panose="02020603050405020304" pitchFamily="18" charset="0"/>
                <a:cs typeface="Times New Roman" panose="02020603050405020304" pitchFamily="18" charset="0"/>
              </a:rPr>
              <a:t>[1]	Урусов В. С. Теория изоморфной смесимости. – Изд-во Наука, Москва, 1977. – 252 с.</a:t>
            </a:r>
          </a:p>
          <a:p>
            <a:r>
              <a:rPr lang="ru-RU" sz="1900" dirty="0">
                <a:latin typeface="Times New Roman" panose="02020603050405020304" pitchFamily="18" charset="0"/>
                <a:cs typeface="Times New Roman" panose="02020603050405020304" pitchFamily="18" charset="0"/>
              </a:rPr>
              <a:t>[2]	Урусов В. С Энергетическая кристаллохимия. – Изд-во Наука, Москва, 1975. – 335 с.</a:t>
            </a:r>
          </a:p>
          <a:p>
            <a:r>
              <a:rPr lang="ru-RU" sz="1900" dirty="0">
                <a:latin typeface="Times New Roman" panose="02020603050405020304" pitchFamily="18" charset="0"/>
                <a:cs typeface="Times New Roman" panose="02020603050405020304" pitchFamily="18" charset="0"/>
              </a:rPr>
              <a:t>[3]	R.D. </a:t>
            </a:r>
            <a:r>
              <a:rPr lang="ru-RU" sz="1900" dirty="0" err="1">
                <a:latin typeface="Times New Roman" panose="02020603050405020304" pitchFamily="18" charset="0"/>
                <a:cs typeface="Times New Roman" panose="02020603050405020304" pitchFamily="18" charset="0"/>
              </a:rPr>
              <a:t>Shannon</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Revised</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effective</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ionic</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radii</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and</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systematic</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studies</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of</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interatomic</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distances</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in</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halides</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and</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chalcogenides</a:t>
            </a:r>
            <a:r>
              <a:rPr lang="ru-RU" sz="1900" dirty="0">
                <a:latin typeface="Times New Roman" panose="02020603050405020304" pitchFamily="18" charset="0"/>
                <a:cs typeface="Times New Roman" panose="02020603050405020304" pitchFamily="18" charset="0"/>
              </a:rPr>
              <a:t>. – </a:t>
            </a:r>
            <a:r>
              <a:rPr lang="ru-RU" sz="1900" dirty="0" err="1">
                <a:latin typeface="Times New Roman" panose="02020603050405020304" pitchFamily="18" charset="0"/>
                <a:cs typeface="Times New Roman" panose="02020603050405020304" pitchFamily="18" charset="0"/>
              </a:rPr>
              <a:t>Acta</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Crystallogr</a:t>
            </a:r>
            <a:r>
              <a:rPr lang="ru-RU" sz="1900" dirty="0">
                <a:latin typeface="Times New Roman" panose="02020603050405020304" pitchFamily="18" charset="0"/>
                <a:cs typeface="Times New Roman" panose="02020603050405020304" pitchFamily="18" charset="0"/>
              </a:rPr>
              <a:t>. A 32, 1976 – </a:t>
            </a:r>
            <a:r>
              <a:rPr lang="ru-RU" sz="1900" dirty="0" err="1">
                <a:latin typeface="Times New Roman" panose="02020603050405020304" pitchFamily="18" charset="0"/>
                <a:cs typeface="Times New Roman" panose="02020603050405020304" pitchFamily="18" charset="0"/>
              </a:rPr>
              <a:t>pp</a:t>
            </a:r>
            <a:r>
              <a:rPr lang="ru-RU" sz="1900" dirty="0">
                <a:latin typeface="Times New Roman" panose="02020603050405020304" pitchFamily="18" charset="0"/>
                <a:cs typeface="Times New Roman" panose="02020603050405020304" pitchFamily="18" charset="0"/>
              </a:rPr>
              <a:t>. 751-767.</a:t>
            </a:r>
          </a:p>
          <a:p>
            <a:r>
              <a:rPr lang="ru-RU" sz="1900" dirty="0">
                <a:latin typeface="Times New Roman" panose="02020603050405020304" pitchFamily="18" charset="0"/>
                <a:cs typeface="Times New Roman" panose="02020603050405020304" pitchFamily="18" charset="0"/>
              </a:rPr>
              <a:t>[4]	Официальный сайт </a:t>
            </a:r>
            <a:r>
              <a:rPr lang="ru-RU" sz="1900" dirty="0" err="1">
                <a:latin typeface="Times New Roman" panose="02020603050405020304" pitchFamily="18" charset="0"/>
                <a:cs typeface="Times New Roman" panose="02020603050405020304" pitchFamily="18" charset="0"/>
              </a:rPr>
              <a:t>Microsoft</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Visual</a:t>
            </a:r>
            <a:r>
              <a:rPr lang="ru-RU" sz="1900" dirty="0">
                <a:latin typeface="Times New Roman" panose="02020603050405020304" pitchFamily="18" charset="0"/>
                <a:cs typeface="Times New Roman" panose="02020603050405020304" pitchFamily="18" charset="0"/>
              </a:rPr>
              <a:t> </a:t>
            </a:r>
            <a:r>
              <a:rPr lang="ru-RU" sz="1900" dirty="0" err="1">
                <a:latin typeface="Times New Roman" panose="02020603050405020304" pitchFamily="18" charset="0"/>
                <a:cs typeface="Times New Roman" panose="02020603050405020304" pitchFamily="18" charset="0"/>
              </a:rPr>
              <a:t>Studio</a:t>
            </a:r>
            <a:r>
              <a:rPr lang="ru-RU" sz="1900" dirty="0">
                <a:latin typeface="Times New Roman" panose="02020603050405020304" pitchFamily="18" charset="0"/>
                <a:cs typeface="Times New Roman" panose="02020603050405020304" pitchFamily="18" charset="0"/>
              </a:rPr>
              <a:t> [Электронный ресурс]. URL: https://visualstudio.microsoft.com/ru/ (дата обращения: 02.12.2020).</a:t>
            </a:r>
          </a:p>
          <a:p>
            <a:r>
              <a:rPr lang="ru-RU" sz="1900" dirty="0">
                <a:latin typeface="Times New Roman" panose="02020603050405020304" pitchFamily="18" charset="0"/>
                <a:cs typeface="Times New Roman" panose="02020603050405020304" pitchFamily="18" charset="0"/>
              </a:rPr>
              <a:t>[5]	Руководство по WPF [Электронный ресурс]. URL: https://metanit.com/sharp/wpf/ (дата обращения: 02.12.2020).</a:t>
            </a:r>
          </a:p>
          <a:p>
            <a:r>
              <a:rPr lang="ru-RU" sz="1900" dirty="0">
                <a:latin typeface="Times New Roman" panose="02020603050405020304" pitchFamily="18" charset="0"/>
                <a:cs typeface="Times New Roman" panose="02020603050405020304" pitchFamily="18" charset="0"/>
              </a:rPr>
              <a:t>[6]	Петрова Т. Г. Компьютерное моделирование локальной структуры и свойств бинарных оксидных твердых растворов со структурой типа хлористого натрия. – Москва, 2004. –  25 с.</a:t>
            </a:r>
          </a:p>
          <a:p>
            <a:r>
              <a:rPr lang="ru-RU" sz="1900" dirty="0">
                <a:latin typeface="Times New Roman" panose="02020603050405020304" pitchFamily="18" charset="0"/>
                <a:cs typeface="Times New Roman" panose="02020603050405020304" pitchFamily="18" charset="0"/>
              </a:rPr>
              <a:t>[7]	</a:t>
            </a:r>
            <a:r>
              <a:rPr lang="ru-RU" sz="1900" dirty="0" err="1">
                <a:latin typeface="Times New Roman" panose="02020603050405020304" pitchFamily="18" charset="0"/>
                <a:cs typeface="Times New Roman" panose="02020603050405020304" pitchFamily="18" charset="0"/>
              </a:rPr>
              <a:t>Талис</a:t>
            </a:r>
            <a:r>
              <a:rPr lang="ru-RU" sz="1900" dirty="0">
                <a:latin typeface="Times New Roman" panose="02020603050405020304" pitchFamily="18" charset="0"/>
                <a:cs typeface="Times New Roman" panose="02020603050405020304" pitchFamily="18" charset="0"/>
              </a:rPr>
              <a:t> Р. А. Компьютерное атомистическое моделирование локальной структуры, свойств смешения и стабильности твердых растворов корунд-</a:t>
            </a:r>
            <a:r>
              <a:rPr lang="ru-RU" sz="1900" dirty="0" err="1">
                <a:latin typeface="Times New Roman" panose="02020603050405020304" pitchFamily="18" charset="0"/>
                <a:cs typeface="Times New Roman" panose="02020603050405020304" pitchFamily="18" charset="0"/>
              </a:rPr>
              <a:t>эсколаит</a:t>
            </a:r>
            <a:r>
              <a:rPr lang="ru-RU" sz="1900" dirty="0">
                <a:latin typeface="Times New Roman" panose="02020603050405020304" pitchFamily="18" charset="0"/>
                <a:cs typeface="Times New Roman" panose="02020603050405020304" pitchFamily="18" charset="0"/>
              </a:rPr>
              <a:t>, корунд-гематит, гематит-</a:t>
            </a:r>
            <a:r>
              <a:rPr lang="ru-RU" sz="1900" dirty="0" err="1">
                <a:latin typeface="Times New Roman" panose="02020603050405020304" pitchFamily="18" charset="0"/>
                <a:cs typeface="Times New Roman" panose="02020603050405020304" pitchFamily="18" charset="0"/>
              </a:rPr>
              <a:t>эсколаит</a:t>
            </a:r>
            <a:r>
              <a:rPr lang="ru-RU" sz="1900" dirty="0">
                <a:latin typeface="Times New Roman" panose="02020603050405020304" pitchFamily="18" charset="0"/>
                <a:cs typeface="Times New Roman" panose="02020603050405020304" pitchFamily="18" charset="0"/>
              </a:rPr>
              <a:t>. – Москва, 2007. –  70 с.</a:t>
            </a:r>
          </a:p>
          <a:p>
            <a:r>
              <a:rPr lang="ru-RU" sz="1900" dirty="0">
                <a:latin typeface="Times New Roman" panose="02020603050405020304" pitchFamily="18" charset="0"/>
                <a:cs typeface="Times New Roman" panose="02020603050405020304" pitchFamily="18" charset="0"/>
              </a:rPr>
              <a:t>[8]	Изоморфизм. Твердые растворы. </a:t>
            </a:r>
            <a:r>
              <a:rPr lang="ru-RU" sz="1900" dirty="0" err="1">
                <a:latin typeface="Times New Roman" panose="02020603050405020304" pitchFamily="18" charset="0"/>
                <a:cs typeface="Times New Roman" panose="02020603050405020304" pitchFamily="18" charset="0"/>
              </a:rPr>
              <a:t>Петьков</a:t>
            </a:r>
            <a:r>
              <a:rPr lang="ru-RU" sz="1900" dirty="0">
                <a:latin typeface="Times New Roman" panose="02020603050405020304" pitchFamily="18" charset="0"/>
                <a:cs typeface="Times New Roman" panose="02020603050405020304" pitchFamily="18" charset="0"/>
              </a:rPr>
              <a:t> В. И., Грудзинская Е. Ю. Электронное учебно-методическое пособие. – Нижний Новгород: Нижегородский госуниверситет, 2010. – 144 с.</a:t>
            </a:r>
          </a:p>
          <a:p>
            <a:r>
              <a:rPr lang="ru-RU" sz="1900" dirty="0">
                <a:latin typeface="Times New Roman" panose="02020603050405020304" pitchFamily="18" charset="0"/>
                <a:cs typeface="Times New Roman" panose="02020603050405020304" pitchFamily="18" charset="0"/>
              </a:rPr>
              <a:t>[9]	Урусов В. С. Локальная структура твердых растворов по результатам компьютерного моделирования и экспериментальным данным / В. С. Урусов, Н. Н. Еремин // Журнал структурной химии. – 2015. – Том 56, №4. – 786-800 с.</a:t>
            </a:r>
          </a:p>
          <a:p>
            <a:r>
              <a:rPr lang="ru-RU" sz="1900" dirty="0">
                <a:latin typeface="Times New Roman" panose="02020603050405020304" pitchFamily="18" charset="0"/>
                <a:cs typeface="Times New Roman" panose="02020603050405020304" pitchFamily="18" charset="0"/>
              </a:rPr>
              <a:t>[10]	Буданов А. Б. Теоретическое исследование механических свойств твёрдых растворов щелочных галогенидов с изоморфными замещениями в катионных и анионных подрешётках. – Москва, 2015. – 59 с.</a:t>
            </a:r>
          </a:p>
          <a:p>
            <a:r>
              <a:rPr lang="ru-RU" sz="1900" dirty="0">
                <a:latin typeface="Times New Roman" panose="02020603050405020304" pitchFamily="18" charset="0"/>
                <a:cs typeface="Times New Roman" panose="02020603050405020304" pitchFamily="18" charset="0"/>
              </a:rPr>
              <a:t>[11]	Замятин Д. А. Кристаллохимия и спектроскопия циркона в решении вопросов его </a:t>
            </a:r>
            <a:r>
              <a:rPr lang="ru-RU" sz="1900" dirty="0" err="1">
                <a:latin typeface="Times New Roman" panose="02020603050405020304" pitchFamily="18" charset="0"/>
                <a:cs typeface="Times New Roman" panose="02020603050405020304" pitchFamily="18" charset="0"/>
              </a:rPr>
              <a:t>микрозондового</a:t>
            </a:r>
            <a:r>
              <a:rPr lang="ru-RU" sz="1900" dirty="0">
                <a:latin typeface="Times New Roman" panose="02020603050405020304" pitchFamily="18" charset="0"/>
                <a:cs typeface="Times New Roman" panose="02020603050405020304" pitchFamily="18" charset="0"/>
              </a:rPr>
              <a:t> химического U-</a:t>
            </a:r>
            <a:r>
              <a:rPr lang="ru-RU" sz="1900" dirty="0" err="1">
                <a:latin typeface="Times New Roman" panose="02020603050405020304" pitchFamily="18" charset="0"/>
                <a:cs typeface="Times New Roman" panose="02020603050405020304" pitchFamily="18" charset="0"/>
              </a:rPr>
              <a:t>Th</a:t>
            </a:r>
            <a:r>
              <a:rPr lang="ru-RU" sz="1900" dirty="0">
                <a:latin typeface="Times New Roman" panose="02020603050405020304" pitchFamily="18" charset="0"/>
                <a:cs typeface="Times New Roman" panose="02020603050405020304" pitchFamily="18" charset="0"/>
              </a:rPr>
              <a:t>-</a:t>
            </a:r>
            <a:r>
              <a:rPr lang="ru-RU" sz="1900" dirty="0" err="1">
                <a:latin typeface="Times New Roman" panose="02020603050405020304" pitchFamily="18" charset="0"/>
                <a:cs typeface="Times New Roman" panose="02020603050405020304" pitchFamily="18" charset="0"/>
              </a:rPr>
              <a:t>Pb</a:t>
            </a:r>
            <a:r>
              <a:rPr lang="ru-RU" sz="1900" dirty="0">
                <a:latin typeface="Times New Roman" panose="02020603050405020304" pitchFamily="18" charset="0"/>
                <a:cs typeface="Times New Roman" panose="02020603050405020304" pitchFamily="18" charset="0"/>
              </a:rPr>
              <a:t>-Датирования. – Екатеринбург, 2017. – 22 с.</a:t>
            </a:r>
          </a:p>
          <a:p>
            <a:r>
              <a:rPr lang="ru-RU" sz="1900" dirty="0">
                <a:latin typeface="Times New Roman" panose="02020603050405020304" pitchFamily="18" charset="0"/>
                <a:cs typeface="Times New Roman" panose="02020603050405020304" pitchFamily="18" charset="0"/>
              </a:rPr>
              <a:t>[12]	Кузьмичева Г. М. Основные кристаллохимические категории: учебное пособие / М.: МИТХТ, 2001. – 72 с.</a:t>
            </a:r>
          </a:p>
          <a:p>
            <a:r>
              <a:rPr lang="ru-RU" sz="1900" dirty="0">
                <a:latin typeface="Times New Roman" panose="02020603050405020304" pitchFamily="18" charset="0"/>
                <a:cs typeface="Times New Roman" panose="02020603050405020304" pitchFamily="18" charset="0"/>
              </a:rPr>
              <a:t>[13]	Проблемы </a:t>
            </a:r>
            <a:r>
              <a:rPr lang="ru-RU" sz="1900" dirty="0" err="1">
                <a:latin typeface="Times New Roman" panose="02020603050405020304" pitchFamily="18" charset="0"/>
                <a:cs typeface="Times New Roman" panose="02020603050405020304" pitchFamily="18" charset="0"/>
              </a:rPr>
              <a:t>кристаллологии</a:t>
            </a:r>
            <a:r>
              <a:rPr lang="ru-RU" sz="1900" dirty="0">
                <a:latin typeface="Times New Roman" panose="02020603050405020304" pitchFamily="18" charset="0"/>
                <a:cs typeface="Times New Roman" panose="02020603050405020304" pitchFamily="18" charset="0"/>
              </a:rPr>
              <a:t>. Выпуск 7: сборник научных статей / Н. Н. Еремин (отв. ред.) – М.: «КДУ», «Университетская книга», 2019. – 338 с.</a:t>
            </a:r>
          </a:p>
          <a:p>
            <a:r>
              <a:rPr lang="ru-RU" sz="1900" dirty="0">
                <a:latin typeface="Times New Roman" panose="02020603050405020304" pitchFamily="18" charset="0"/>
                <a:cs typeface="Times New Roman" panose="02020603050405020304" pitchFamily="18" charset="0"/>
              </a:rPr>
              <a:t>[14]	Специфика объекта и предмета материаловедения [Электронный ресурс]. URL: https://bstudy.net/621169/tehnika/spetsifika_obekta_predmeta_materialovedeniya/ (дата обращения: 23.04.2021).</a:t>
            </a:r>
          </a:p>
          <a:p>
            <a:r>
              <a:rPr lang="en-US" sz="1900" dirty="0">
                <a:latin typeface="Times New Roman" panose="02020603050405020304" pitchFamily="18" charset="0"/>
                <a:cs typeface="Times New Roman" panose="02020603050405020304" pitchFamily="18" charset="0"/>
              </a:rPr>
              <a:t>[15] </a:t>
            </a:r>
            <a:r>
              <a:rPr lang="de-DE" sz="1900" i="1" dirty="0">
                <a:latin typeface="Times New Roman" panose="02020603050405020304" pitchFamily="18" charset="0"/>
                <a:cs typeface="Times New Roman" panose="02020603050405020304" pitchFamily="18" charset="0"/>
              </a:rPr>
              <a:t>N. N. </a:t>
            </a:r>
            <a:r>
              <a:rPr lang="de-DE" sz="1900" i="1" dirty="0" err="1">
                <a:latin typeface="Times New Roman" panose="02020603050405020304" pitchFamily="18" charset="0"/>
                <a:cs typeface="Times New Roman" panose="02020603050405020304" pitchFamily="18" charset="0"/>
              </a:rPr>
              <a:t>Padurow</a:t>
            </a:r>
            <a:r>
              <a:rPr lang="de-DE" sz="1900" i="1" dirty="0">
                <a:latin typeface="Times New Roman" panose="02020603050405020304" pitchFamily="18" charset="0"/>
                <a:cs typeface="Times New Roman" panose="02020603050405020304" pitchFamily="18" charset="0"/>
              </a:rPr>
              <a:t>, Die Naturwissenschaften</a:t>
            </a:r>
            <a:r>
              <a:rPr lang="ru-RU" sz="1900" i="1" dirty="0">
                <a:latin typeface="Times New Roman" panose="02020603050405020304" pitchFamily="18" charset="0"/>
                <a:cs typeface="Times New Roman" panose="02020603050405020304" pitchFamily="18" charset="0"/>
              </a:rPr>
              <a:t>. </a:t>
            </a:r>
            <a:r>
              <a:rPr lang="en-US" sz="1900" i="1" dirty="0">
                <a:latin typeface="Times New Roman" panose="02020603050405020304" pitchFamily="18" charset="0"/>
                <a:cs typeface="Times New Roman" panose="02020603050405020304" pitchFamily="18" charset="0"/>
              </a:rPr>
              <a:t>1956. B.</a:t>
            </a:r>
            <a:r>
              <a:rPr lang="de-DE" sz="1900" i="1" dirty="0">
                <a:latin typeface="Times New Roman" panose="02020603050405020304" pitchFamily="18" charset="0"/>
                <a:cs typeface="Times New Roman" panose="02020603050405020304" pitchFamily="18" charset="0"/>
              </a:rPr>
              <a:t>43. S.395.</a:t>
            </a:r>
            <a:endParaRPr lang="ru-RU" sz="1900" dirty="0">
              <a:latin typeface="Times New Roman" panose="02020603050405020304" pitchFamily="18" charset="0"/>
              <a:cs typeface="Times New Roman" panose="02020603050405020304" pitchFamily="18" charset="0"/>
            </a:endParaRPr>
          </a:p>
          <a:p>
            <a:endParaRPr lang="ru-RU" dirty="0"/>
          </a:p>
        </p:txBody>
      </p:sp>
      <p:sp>
        <p:nvSpPr>
          <p:cNvPr id="5" name="Нижний колонтитул 4">
            <a:extLst>
              <a:ext uri="{FF2B5EF4-FFF2-40B4-BE49-F238E27FC236}">
                <a16:creationId xmlns:a16="http://schemas.microsoft.com/office/drawing/2014/main" id="{3958AC6A-6926-47CF-B7C6-78EF284D87B3}"/>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46796112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Адрес: ТехтТехтТехтТехтТехтТехтТехтТехтТехтТехтТехтТехтТехт"/>
          <p:cNvSpPr txBox="1"/>
          <p:nvPr/>
        </p:nvSpPr>
        <p:spPr>
          <a:xfrm>
            <a:off x="2959994" y="3606419"/>
            <a:ext cx="3217313"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6789" tIns="26789" rIns="26789" bIns="26789" anchor="ctr">
            <a:spAutoFit/>
          </a:bodyPr>
          <a:lstStyle>
            <a:lvl1pPr algn="r" defTabSz="642937">
              <a:defRPr sz="2400">
                <a:solidFill>
                  <a:srgbClr val="FFFFFF"/>
                </a:solidFill>
                <a:latin typeface="+mn-lt"/>
                <a:ea typeface="+mn-ea"/>
                <a:cs typeface="+mn-cs"/>
                <a:sym typeface="Arial Narrow"/>
              </a:defRPr>
            </a:lvl1pPr>
          </a:lstStyle>
          <a:p>
            <a:pPr algn="ctr"/>
            <a:r>
              <a:rPr lang="ru-RU" sz="900" dirty="0"/>
              <a:t>Название темы ВКР</a:t>
            </a:r>
            <a:endParaRPr sz="900" dirty="0"/>
          </a:p>
        </p:txBody>
      </p:sp>
      <p:sp>
        <p:nvSpPr>
          <p:cNvPr id="101" name="www.text"/>
          <p:cNvSpPr txBox="1"/>
          <p:nvPr/>
        </p:nvSpPr>
        <p:spPr>
          <a:xfrm>
            <a:off x="3677986" y="3201192"/>
            <a:ext cx="1623095"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nchor="ctr">
            <a:spAutoFit/>
          </a:bodyPr>
          <a:lstStyle>
            <a:lvl1pPr algn="l" defTabSz="642937">
              <a:defRPr sz="2400">
                <a:solidFill>
                  <a:srgbClr val="FFFFFF"/>
                </a:solidFill>
                <a:latin typeface="+mn-lt"/>
                <a:ea typeface="+mn-ea"/>
                <a:cs typeface="+mn-cs"/>
                <a:sym typeface="Arial Narrow"/>
              </a:defRPr>
            </a:lvl1pPr>
          </a:lstStyle>
          <a:p>
            <a:r>
              <a:rPr lang="ru-RU" sz="900" dirty="0"/>
              <a:t>ФКН, ОП Программная инженерия</a:t>
            </a:r>
            <a:endParaRPr sz="900" dirty="0"/>
          </a:p>
        </p:txBody>
      </p:sp>
      <p:sp>
        <p:nvSpPr>
          <p:cNvPr id="102" name="Телефон.: +Х (ХХХ) ХХХ ХХХХ"/>
          <p:cNvSpPr txBox="1"/>
          <p:nvPr/>
        </p:nvSpPr>
        <p:spPr>
          <a:xfrm>
            <a:off x="3757103" y="3403806"/>
            <a:ext cx="1623096"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6789" tIns="26789" rIns="26789" bIns="26789" anchor="ctr">
            <a:spAutoFit/>
          </a:bodyPr>
          <a:lstStyle>
            <a:lvl1pPr algn="l" defTabSz="642937">
              <a:defRPr sz="2400">
                <a:solidFill>
                  <a:srgbClr val="FFFFFF"/>
                </a:solidFill>
                <a:latin typeface="+mn-lt"/>
                <a:ea typeface="+mn-ea"/>
                <a:cs typeface="+mn-cs"/>
                <a:sym typeface="Arial Narrow"/>
              </a:defRPr>
            </a:lvl1pPr>
          </a:lstStyle>
          <a:p>
            <a:pPr algn="ctr"/>
            <a:r>
              <a:rPr lang="ru-RU" sz="900" dirty="0"/>
              <a:t>Имя Отчество Фамилия</a:t>
            </a:r>
            <a:endParaRPr sz="900" dirty="0"/>
          </a:p>
        </p:txBody>
      </p:sp>
      <p:pic>
        <p:nvPicPr>
          <p:cNvPr id="103" name="Изображение" descr="Изображение"/>
          <p:cNvPicPr>
            <a:picLocks noChangeAspect="1"/>
          </p:cNvPicPr>
          <p:nvPr/>
        </p:nvPicPr>
        <p:blipFill>
          <a:blip r:embed="rId2"/>
          <a:stretch>
            <a:fillRect/>
          </a:stretch>
        </p:blipFill>
        <p:spPr>
          <a:xfrm>
            <a:off x="3972778" y="1845024"/>
            <a:ext cx="1198444" cy="1158772"/>
          </a:xfrm>
          <a:prstGeom prst="rect">
            <a:avLst/>
          </a:prstGeom>
          <a:ln w="12700">
            <a:miter lim="400000"/>
          </a:ln>
        </p:spPr>
      </p:pic>
      <p:sp>
        <p:nvSpPr>
          <p:cNvPr id="7" name="Адрес: ТехтТехтТехтТехтТехтТехтТехтТехтТехтТехтТехтТехтТехт">
            <a:extLst>
              <a:ext uri="{FF2B5EF4-FFF2-40B4-BE49-F238E27FC236}">
                <a16:creationId xmlns:a16="http://schemas.microsoft.com/office/drawing/2014/main" id="{9F1E28C9-D923-41E9-9CB4-C87B68C38F63}"/>
              </a:ext>
            </a:extLst>
          </p:cNvPr>
          <p:cNvSpPr txBox="1"/>
          <p:nvPr/>
        </p:nvSpPr>
        <p:spPr>
          <a:xfrm>
            <a:off x="2959994" y="4785996"/>
            <a:ext cx="3217313" cy="19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6789" tIns="26789" rIns="26789" bIns="26789" anchor="ctr">
            <a:spAutoFit/>
          </a:bodyPr>
          <a:lstStyle>
            <a:lvl1pPr algn="r" defTabSz="642937">
              <a:defRPr sz="2400">
                <a:solidFill>
                  <a:srgbClr val="FFFFFF"/>
                </a:solidFill>
                <a:latin typeface="+mn-lt"/>
                <a:ea typeface="+mn-ea"/>
                <a:cs typeface="+mn-cs"/>
                <a:sym typeface="Arial Narrow"/>
              </a:defRPr>
            </a:lvl1pPr>
          </a:lstStyle>
          <a:p>
            <a:pPr algn="ctr"/>
            <a:r>
              <a:rPr lang="ru-RU" sz="900" dirty="0"/>
              <a:t>Москва, 2021</a:t>
            </a:r>
            <a:endParaRPr sz="900" dirty="0"/>
          </a:p>
        </p:txBody>
      </p:sp>
      <p:sp>
        <p:nvSpPr>
          <p:cNvPr id="3" name="Номер слайда 2">
            <a:extLst>
              <a:ext uri="{FF2B5EF4-FFF2-40B4-BE49-F238E27FC236}">
                <a16:creationId xmlns:a16="http://schemas.microsoft.com/office/drawing/2014/main" id="{2864A567-FBF7-4B39-A32D-3FD369C4BBF0}"/>
              </a:ext>
            </a:extLst>
          </p:cNvPr>
          <p:cNvSpPr>
            <a:spLocks noGrp="1"/>
          </p:cNvSpPr>
          <p:nvPr>
            <p:ph type="sldNum" sz="quarter" idx="2"/>
          </p:nvPr>
        </p:nvSpPr>
        <p:spPr/>
        <p:txBody>
          <a:bodyPr/>
          <a:lstStyle/>
          <a:p>
            <a:fld id="{86CB4B4D-7CA3-9044-876B-883B54F8677D}" type="slidenum">
              <a:rPr lang="ru-RU" smtClean="0"/>
              <a:t>23</a:t>
            </a:fld>
            <a:endParaRPr lang="ru-RU" dirty="0"/>
          </a:p>
        </p:txBody>
      </p:sp>
      <p:sp>
        <p:nvSpPr>
          <p:cNvPr id="8" name="Текст 7">
            <a:extLst>
              <a:ext uri="{FF2B5EF4-FFF2-40B4-BE49-F238E27FC236}">
                <a16:creationId xmlns:a16="http://schemas.microsoft.com/office/drawing/2014/main" id="{2EA93969-D57B-441F-B031-36A7B1F7F3BC}"/>
              </a:ext>
            </a:extLst>
          </p:cNvPr>
          <p:cNvSpPr>
            <a:spLocks noGrp="1"/>
          </p:cNvSpPr>
          <p:nvPr>
            <p:ph type="body" sz="quarter" idx="14"/>
          </p:nvPr>
        </p:nvSpPr>
        <p:spPr>
          <a:xfrm>
            <a:off x="4644008" y="4657452"/>
            <a:ext cx="2288443" cy="350937"/>
          </a:xfrm>
        </p:spPr>
        <p:txBody>
          <a:bodyPr/>
          <a:lstStyle/>
          <a:p>
            <a:endParaRPr lang="ru-RU"/>
          </a:p>
        </p:txBody>
      </p:sp>
      <p:sp>
        <p:nvSpPr>
          <p:cNvPr id="9" name="Текст 8">
            <a:extLst>
              <a:ext uri="{FF2B5EF4-FFF2-40B4-BE49-F238E27FC236}">
                <a16:creationId xmlns:a16="http://schemas.microsoft.com/office/drawing/2014/main" id="{ADD52ACE-7764-4DFE-BC26-ED4A8ED84CE5}"/>
              </a:ext>
            </a:extLst>
          </p:cNvPr>
          <p:cNvSpPr>
            <a:spLocks noGrp="1"/>
          </p:cNvSpPr>
          <p:nvPr>
            <p:ph type="body" sz="quarter" idx="15"/>
          </p:nvPr>
        </p:nvSpPr>
        <p:spPr/>
        <p:txBody>
          <a:bodyPr>
            <a:normAutofit/>
          </a:bodyPr>
          <a:lstStyle/>
          <a:p>
            <a:r>
              <a:rPr lang="ru-RU" sz="3200" dirty="0"/>
              <a:t>Спасибо за внимание!</a:t>
            </a:r>
          </a:p>
        </p:txBody>
      </p:sp>
      <p:sp>
        <p:nvSpPr>
          <p:cNvPr id="10" name="Текст 9">
            <a:extLst>
              <a:ext uri="{FF2B5EF4-FFF2-40B4-BE49-F238E27FC236}">
                <a16:creationId xmlns:a16="http://schemas.microsoft.com/office/drawing/2014/main" id="{B8111CD8-88A6-4946-A210-055E72E202EF}"/>
              </a:ext>
            </a:extLst>
          </p:cNvPr>
          <p:cNvSpPr>
            <a:spLocks noGrp="1"/>
          </p:cNvSpPr>
          <p:nvPr>
            <p:ph type="body" sz="quarter" idx="16"/>
          </p:nvPr>
        </p:nvSpPr>
        <p:spPr>
          <a:xfrm>
            <a:off x="2699793" y="2275718"/>
            <a:ext cx="6264696" cy="1586509"/>
          </a:xfrm>
        </p:spPr>
        <p:txBody>
          <a:bodyPr>
            <a:normAutofit/>
          </a:bodyPr>
          <a:lstStyle/>
          <a:p>
            <a:r>
              <a:rPr lang="ru-RU" dirty="0"/>
              <a:t>Кожакин Кирилл Геннадьевич,</a:t>
            </a:r>
          </a:p>
          <a:p>
            <a:r>
              <a:rPr lang="ru-RU" dirty="0"/>
              <a:t>kgkozhakin@edu.hse.ru</a:t>
            </a:r>
          </a:p>
          <a:p>
            <a:endParaRPr lang="ru-RU" dirty="0"/>
          </a:p>
          <a:p>
            <a:r>
              <a:rPr lang="en-US" dirty="0"/>
              <a:t>https://github.com/kkozhakin/Activision_Mendeleyev_table</a:t>
            </a:r>
            <a:endParaRPr lang="ru-RU"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D1040B3A-3121-46B4-BB28-8312DA1D756A}"/>
              </a:ext>
            </a:extLst>
          </p:cNvPr>
          <p:cNvSpPr>
            <a:spLocks noGrp="1"/>
          </p:cNvSpPr>
          <p:nvPr>
            <p:ph type="sldNum" sz="quarter" idx="2"/>
          </p:nvPr>
        </p:nvSpPr>
        <p:spPr/>
        <p:txBody>
          <a:bodyPr/>
          <a:lstStyle/>
          <a:p>
            <a:fld id="{86CB4B4D-7CA3-9044-876B-883B54F8677D}" type="slidenum">
              <a:rPr lang="ru-RU" smtClean="0"/>
              <a:pPr/>
              <a:t>3</a:t>
            </a:fld>
            <a:endParaRPr lang="ru-RU" dirty="0"/>
          </a:p>
        </p:txBody>
      </p:sp>
      <p:sp>
        <p:nvSpPr>
          <p:cNvPr id="3" name="Заголовок 2">
            <a:extLst>
              <a:ext uri="{FF2B5EF4-FFF2-40B4-BE49-F238E27FC236}">
                <a16:creationId xmlns:a16="http://schemas.microsoft.com/office/drawing/2014/main" id="{8E941611-DA3C-4F0B-9AC1-CCC9A8BFD4B2}"/>
              </a:ext>
            </a:extLst>
          </p:cNvPr>
          <p:cNvSpPr>
            <a:spLocks noGrp="1"/>
          </p:cNvSpPr>
          <p:nvPr>
            <p:ph type="title"/>
          </p:nvPr>
        </p:nvSpPr>
        <p:spPr/>
        <p:txBody>
          <a:bodyPr>
            <a:noAutofit/>
          </a:bodyPr>
          <a:lstStyle/>
          <a:p>
            <a:r>
              <a:rPr lang="ru-RU" sz="2400" b="1" dirty="0"/>
              <a:t>Мотивация</a:t>
            </a:r>
            <a:endParaRPr lang="ru-RU" sz="2400" dirty="0"/>
          </a:p>
        </p:txBody>
      </p:sp>
      <p:sp>
        <p:nvSpPr>
          <p:cNvPr id="4" name="Текст 3">
            <a:extLst>
              <a:ext uri="{FF2B5EF4-FFF2-40B4-BE49-F238E27FC236}">
                <a16:creationId xmlns:a16="http://schemas.microsoft.com/office/drawing/2014/main" id="{9E1ECB55-096E-4328-BB20-D91CBE08F61C}"/>
              </a:ext>
            </a:extLst>
          </p:cNvPr>
          <p:cNvSpPr>
            <a:spLocks noGrp="1"/>
          </p:cNvSpPr>
          <p:nvPr>
            <p:ph type="body" idx="1"/>
          </p:nvPr>
        </p:nvSpPr>
        <p:spPr/>
        <p:txBody>
          <a:bodyPr>
            <a:normAutofit fontScale="85000" lnSpcReduction="10000"/>
          </a:bodyPr>
          <a:lstStyle/>
          <a:p>
            <a:pPr>
              <a:lnSpc>
                <a:spcPct val="130000"/>
              </a:lnSpc>
              <a:spcAft>
                <a:spcPts val="1200"/>
              </a:spcAft>
            </a:pPr>
            <a:r>
              <a:rPr lang="ru-RU" sz="2000" dirty="0">
                <a:solidFill>
                  <a:prstClr val="black"/>
                </a:solidFill>
              </a:rPr>
              <a:t>Современное научное и прикладное материаловедение требует появления как новых материалов, обладающих необходимым сочетанием функциональных свойств, так и оптимизации свойств известных соединений, уже зарекомендовавших себя на практике.</a:t>
            </a:r>
          </a:p>
          <a:p>
            <a:pPr algn="ctr">
              <a:lnSpc>
                <a:spcPct val="130000"/>
              </a:lnSpc>
              <a:spcAft>
                <a:spcPts val="1200"/>
              </a:spcAft>
            </a:pPr>
            <a:r>
              <a:rPr lang="ru-RU" sz="2000" dirty="0">
                <a:solidFill>
                  <a:srgbClr val="C00000"/>
                </a:solidFill>
              </a:rPr>
              <a:t>Изоморфное замещение - мощный и гибкий способ реализации конкретного свойства с направленным изменением состава в рамках желаемой кристаллической структуры. </a:t>
            </a:r>
          </a:p>
          <a:p>
            <a:pPr>
              <a:lnSpc>
                <a:spcPct val="130000"/>
              </a:lnSpc>
              <a:spcAft>
                <a:spcPts val="1200"/>
              </a:spcAft>
            </a:pPr>
            <a:r>
              <a:rPr lang="ru-RU" sz="2000" dirty="0"/>
              <a:t>Для ускорения процесса получения материалов, обоснования возможности реализации твердых растворов с нужными составами и конкретизации температурного режима требуется соответствующее программное обеспечение. </a:t>
            </a:r>
            <a:endParaRPr lang="ru-RU" sz="2000" dirty="0">
              <a:solidFill>
                <a:prstClr val="black"/>
              </a:solidFill>
            </a:endParaRPr>
          </a:p>
        </p:txBody>
      </p:sp>
      <p:sp>
        <p:nvSpPr>
          <p:cNvPr id="5" name="Нижний колонтитул 4">
            <a:extLst>
              <a:ext uri="{FF2B5EF4-FFF2-40B4-BE49-F238E27FC236}">
                <a16:creationId xmlns:a16="http://schemas.microsoft.com/office/drawing/2014/main" id="{DF544045-25DB-427A-82BD-15310BBCC898}"/>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288701639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6E8B8ACD-F253-4418-9D1E-4B64DB7F44CF}"/>
              </a:ext>
            </a:extLst>
          </p:cNvPr>
          <p:cNvSpPr>
            <a:spLocks noGrp="1"/>
          </p:cNvSpPr>
          <p:nvPr>
            <p:ph type="sldNum" sz="quarter" idx="2"/>
          </p:nvPr>
        </p:nvSpPr>
        <p:spPr/>
        <p:txBody>
          <a:bodyPr/>
          <a:lstStyle/>
          <a:p>
            <a:fld id="{86CB4B4D-7CA3-9044-876B-883B54F8677D}" type="slidenum">
              <a:rPr lang="ru-RU" smtClean="0"/>
              <a:pPr/>
              <a:t>4</a:t>
            </a:fld>
            <a:endParaRPr lang="ru-RU" dirty="0"/>
          </a:p>
        </p:txBody>
      </p:sp>
      <p:sp>
        <p:nvSpPr>
          <p:cNvPr id="3" name="Заголовок 2">
            <a:extLst>
              <a:ext uri="{FF2B5EF4-FFF2-40B4-BE49-F238E27FC236}">
                <a16:creationId xmlns:a16="http://schemas.microsoft.com/office/drawing/2014/main" id="{4D3F1203-C975-4E31-B65F-E96CDE54E612}"/>
              </a:ext>
            </a:extLst>
          </p:cNvPr>
          <p:cNvSpPr>
            <a:spLocks noGrp="1"/>
          </p:cNvSpPr>
          <p:nvPr>
            <p:ph type="title"/>
          </p:nvPr>
        </p:nvSpPr>
        <p:spPr/>
        <p:txBody>
          <a:bodyPr/>
          <a:lstStyle/>
          <a:p>
            <a:r>
              <a:rPr lang="ru-RU" dirty="0"/>
              <a:t>Обоснование актуальности работы</a:t>
            </a:r>
          </a:p>
        </p:txBody>
      </p:sp>
      <p:sp>
        <p:nvSpPr>
          <p:cNvPr id="4" name="Текст 3">
            <a:extLst>
              <a:ext uri="{FF2B5EF4-FFF2-40B4-BE49-F238E27FC236}">
                <a16:creationId xmlns:a16="http://schemas.microsoft.com/office/drawing/2014/main" id="{9573EFFD-D0A6-4400-A5D0-01AA9F6B464F}"/>
              </a:ext>
            </a:extLst>
          </p:cNvPr>
          <p:cNvSpPr>
            <a:spLocks noGrp="1"/>
          </p:cNvSpPr>
          <p:nvPr>
            <p:ph type="body" idx="1"/>
          </p:nvPr>
        </p:nvSpPr>
        <p:spPr/>
        <p:txBody>
          <a:bodyPr>
            <a:normAutofit/>
          </a:bodyPr>
          <a:lstStyle/>
          <a:p>
            <a:pPr marL="285750" indent="-285750">
              <a:lnSpc>
                <a:spcPct val="114000"/>
              </a:lnSpc>
              <a:spcBef>
                <a:spcPts val="0"/>
              </a:spcBef>
              <a:spcAft>
                <a:spcPts val="1200"/>
              </a:spcAft>
              <a:buFont typeface="Arial" panose="020B0604020202020204" pitchFamily="34" charset="0"/>
              <a:buChar char="•"/>
            </a:pPr>
            <a:r>
              <a:rPr lang="ru-RU" sz="2000" dirty="0">
                <a:latin typeface="Arial" pitchFamily="34" charset="0"/>
                <a:cs typeface="Arial" pitchFamily="34" charset="0"/>
              </a:rPr>
              <a:t>Имеющееся программное обеспечение (ПО) требует знание большого числа вводимых критериев, характеристик и параметров (некоторые из них эмпирические), а также соответствующей квалификации пользователей и полного погружения в предметную область. </a:t>
            </a:r>
          </a:p>
          <a:p>
            <a:pPr marL="285750" indent="-285750">
              <a:lnSpc>
                <a:spcPct val="114000"/>
              </a:lnSpc>
              <a:spcBef>
                <a:spcPts val="0"/>
              </a:spcBef>
              <a:spcAft>
                <a:spcPts val="1200"/>
              </a:spcAft>
              <a:buFont typeface="Arial" panose="020B0604020202020204" pitchFamily="34" charset="0"/>
              <a:buChar char="•"/>
            </a:pPr>
            <a:r>
              <a:rPr lang="ru-RU" sz="2000" dirty="0">
                <a:solidFill>
                  <a:srgbClr val="000000"/>
                </a:solidFill>
                <a:latin typeface="Arial" pitchFamily="34" charset="0"/>
                <a:cs typeface="Arial" pitchFamily="34" charset="0"/>
              </a:rPr>
              <a:t>Востребованность специалистами-материаловедами простого в эксплуатации ПО с использованием ограниченного числа доступных и физически обоснованных табличных параметров обеспечивает высокий потенциал ПО в случае успеха</a:t>
            </a:r>
          </a:p>
        </p:txBody>
      </p:sp>
      <p:sp>
        <p:nvSpPr>
          <p:cNvPr id="5" name="Нижний колонтитул 4">
            <a:extLst>
              <a:ext uri="{FF2B5EF4-FFF2-40B4-BE49-F238E27FC236}">
                <a16:creationId xmlns:a16="http://schemas.microsoft.com/office/drawing/2014/main" id="{A35C8E23-4794-411A-B8BB-6CC68B41DB3C}"/>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224316906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9A644AD1-4A1C-4582-80BF-B938D812A1FB}"/>
              </a:ext>
            </a:extLst>
          </p:cNvPr>
          <p:cNvSpPr>
            <a:spLocks noGrp="1"/>
          </p:cNvSpPr>
          <p:nvPr>
            <p:ph type="sldNum" sz="quarter" idx="2"/>
          </p:nvPr>
        </p:nvSpPr>
        <p:spPr/>
        <p:txBody>
          <a:bodyPr/>
          <a:lstStyle/>
          <a:p>
            <a:fld id="{86CB4B4D-7CA3-9044-876B-883B54F8677D}" type="slidenum">
              <a:rPr lang="ru-RU" smtClean="0"/>
              <a:pPr/>
              <a:t>5</a:t>
            </a:fld>
            <a:endParaRPr lang="ru-RU" dirty="0"/>
          </a:p>
        </p:txBody>
      </p:sp>
      <p:sp>
        <p:nvSpPr>
          <p:cNvPr id="3" name="Заголовок 2">
            <a:extLst>
              <a:ext uri="{FF2B5EF4-FFF2-40B4-BE49-F238E27FC236}">
                <a16:creationId xmlns:a16="http://schemas.microsoft.com/office/drawing/2014/main" id="{ED766566-BF8B-406B-A05B-D740AFFB9E0B}"/>
              </a:ext>
            </a:extLst>
          </p:cNvPr>
          <p:cNvSpPr>
            <a:spLocks noGrp="1"/>
          </p:cNvSpPr>
          <p:nvPr>
            <p:ph type="title"/>
          </p:nvPr>
        </p:nvSpPr>
        <p:spPr/>
        <p:txBody>
          <a:bodyPr>
            <a:normAutofit/>
          </a:bodyPr>
          <a:lstStyle/>
          <a:p>
            <a:r>
              <a:rPr lang="ru-RU" sz="2800" dirty="0">
                <a:solidFill>
                  <a:schemeClr val="bg1"/>
                </a:solidFill>
              </a:rPr>
              <a:t>АНАЛИЗ СУЩЕСТВУЮЩИХ АНАЛОГОВ</a:t>
            </a:r>
            <a:endParaRPr lang="ru-RU" dirty="0"/>
          </a:p>
        </p:txBody>
      </p:sp>
      <p:sp>
        <p:nvSpPr>
          <p:cNvPr id="4" name="Текст 3">
            <a:extLst>
              <a:ext uri="{FF2B5EF4-FFF2-40B4-BE49-F238E27FC236}">
                <a16:creationId xmlns:a16="http://schemas.microsoft.com/office/drawing/2014/main" id="{C011640F-BDFA-49D0-96C7-49C5D671BF38}"/>
              </a:ext>
            </a:extLst>
          </p:cNvPr>
          <p:cNvSpPr>
            <a:spLocks noGrp="1"/>
          </p:cNvSpPr>
          <p:nvPr>
            <p:ph type="body" idx="1"/>
          </p:nvPr>
        </p:nvSpPr>
        <p:spPr>
          <a:xfrm>
            <a:off x="251520" y="1131590"/>
            <a:ext cx="8712968" cy="545444"/>
          </a:xfrm>
        </p:spPr>
        <p:txBody>
          <a:bodyPr>
            <a:normAutofit fontScale="92500" lnSpcReduction="20000"/>
          </a:bodyPr>
          <a:lstStyle/>
          <a:p>
            <a:r>
              <a:rPr lang="ru-RU" dirty="0"/>
              <a:t>«Программа для расчета областей смесимости неорганических соединений в бинарной системе» В. А. Миллер, 2016</a:t>
            </a:r>
          </a:p>
        </p:txBody>
      </p:sp>
      <p:sp>
        <p:nvSpPr>
          <p:cNvPr id="5" name="Нижний колонтитул 4">
            <a:extLst>
              <a:ext uri="{FF2B5EF4-FFF2-40B4-BE49-F238E27FC236}">
                <a16:creationId xmlns:a16="http://schemas.microsoft.com/office/drawing/2014/main" id="{CB93332C-2D31-4629-BD98-A8FC66CE3610}"/>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pic>
        <p:nvPicPr>
          <p:cNvPr id="7" name="Рисунок 6">
            <a:extLst>
              <a:ext uri="{FF2B5EF4-FFF2-40B4-BE49-F238E27FC236}">
                <a16:creationId xmlns:a16="http://schemas.microsoft.com/office/drawing/2014/main" id="{4E4CC89F-E511-4954-ABA5-F008BEB49D0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331595" y="1722040"/>
            <a:ext cx="6480810" cy="3108960"/>
          </a:xfrm>
          <a:prstGeom prst="rect">
            <a:avLst/>
          </a:prstGeom>
          <a:noFill/>
        </p:spPr>
      </p:pic>
    </p:spTree>
    <p:extLst>
      <p:ext uri="{BB962C8B-B14F-4D97-AF65-F5344CB8AC3E}">
        <p14:creationId xmlns:p14="http://schemas.microsoft.com/office/powerpoint/2010/main" val="26889894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48C7DFF-6619-4AFE-A652-D78E0D15C56E}"/>
              </a:ext>
            </a:extLst>
          </p:cNvPr>
          <p:cNvSpPr>
            <a:spLocks noGrp="1"/>
          </p:cNvSpPr>
          <p:nvPr>
            <p:ph type="sldNum" sz="quarter" idx="2"/>
          </p:nvPr>
        </p:nvSpPr>
        <p:spPr/>
        <p:txBody>
          <a:bodyPr/>
          <a:lstStyle/>
          <a:p>
            <a:fld id="{86CB4B4D-7CA3-9044-876B-883B54F8677D}" type="slidenum">
              <a:rPr lang="ru-RU" smtClean="0"/>
              <a:pPr/>
              <a:t>6</a:t>
            </a:fld>
            <a:endParaRPr lang="ru-RU" dirty="0"/>
          </a:p>
        </p:txBody>
      </p:sp>
      <p:sp>
        <p:nvSpPr>
          <p:cNvPr id="3" name="Заголовок 2">
            <a:extLst>
              <a:ext uri="{FF2B5EF4-FFF2-40B4-BE49-F238E27FC236}">
                <a16:creationId xmlns:a16="http://schemas.microsoft.com/office/drawing/2014/main" id="{61564BAC-8DC9-493D-AE78-4567A01CB9C5}"/>
              </a:ext>
            </a:extLst>
          </p:cNvPr>
          <p:cNvSpPr>
            <a:spLocks noGrp="1"/>
          </p:cNvSpPr>
          <p:nvPr>
            <p:ph type="title"/>
          </p:nvPr>
        </p:nvSpPr>
        <p:spPr/>
        <p:txBody>
          <a:bodyPr/>
          <a:lstStyle/>
          <a:p>
            <a:r>
              <a:rPr lang="ru-RU" dirty="0"/>
              <a:t>Цель ВКР</a:t>
            </a:r>
          </a:p>
        </p:txBody>
      </p:sp>
      <p:sp>
        <p:nvSpPr>
          <p:cNvPr id="4" name="Текст 3">
            <a:extLst>
              <a:ext uri="{FF2B5EF4-FFF2-40B4-BE49-F238E27FC236}">
                <a16:creationId xmlns:a16="http://schemas.microsoft.com/office/drawing/2014/main" id="{539A7C13-D654-440F-9BAA-CCC03AB18E07}"/>
              </a:ext>
            </a:extLst>
          </p:cNvPr>
          <p:cNvSpPr>
            <a:spLocks noGrp="1"/>
          </p:cNvSpPr>
          <p:nvPr>
            <p:ph type="body" idx="1"/>
          </p:nvPr>
        </p:nvSpPr>
        <p:spPr/>
        <p:txBody>
          <a:bodyPr>
            <a:norm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ru-RU" sz="2000" b="0" i="0" u="none" strike="noStrike" kern="1200" cap="none" spc="0" normalizeH="0" baseline="0" noProof="0" dirty="0">
                <a:ln>
                  <a:noFill/>
                </a:ln>
                <a:solidFill>
                  <a:prstClr val="black"/>
                </a:solidFill>
                <a:effectLst/>
                <a:uLnTx/>
                <a:uFillTx/>
                <a:latin typeface="Arial" panose="020B0604020202020204" pitchFamily="34" charset="0"/>
                <a:cs typeface="Arial" panose="020B0604020202020204" pitchFamily="34" charset="0"/>
              </a:rPr>
              <a:t>Создание программного продукта для определения границ твердых растворов замещения с изовалентными компонентами, доступной для работы с ней широкого круга исследователей, и проверка его работоспособности на примере известных систем с уточнением вводимых параметров.</a:t>
            </a:r>
          </a:p>
        </p:txBody>
      </p:sp>
      <p:sp>
        <p:nvSpPr>
          <p:cNvPr id="5" name="Нижний колонтитул 4">
            <a:extLst>
              <a:ext uri="{FF2B5EF4-FFF2-40B4-BE49-F238E27FC236}">
                <a16:creationId xmlns:a16="http://schemas.microsoft.com/office/drawing/2014/main" id="{BC72D22F-4E13-4317-A69B-462E5514BD44}"/>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266203387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A48C7DFF-6619-4AFE-A652-D78E0D15C56E}"/>
              </a:ext>
            </a:extLst>
          </p:cNvPr>
          <p:cNvSpPr>
            <a:spLocks noGrp="1"/>
          </p:cNvSpPr>
          <p:nvPr>
            <p:ph type="sldNum" sz="quarter" idx="2"/>
          </p:nvPr>
        </p:nvSpPr>
        <p:spPr/>
        <p:txBody>
          <a:bodyPr/>
          <a:lstStyle/>
          <a:p>
            <a:fld id="{86CB4B4D-7CA3-9044-876B-883B54F8677D}" type="slidenum">
              <a:rPr lang="ru-RU" smtClean="0"/>
              <a:pPr/>
              <a:t>7</a:t>
            </a:fld>
            <a:endParaRPr lang="ru-RU" dirty="0"/>
          </a:p>
        </p:txBody>
      </p:sp>
      <p:sp>
        <p:nvSpPr>
          <p:cNvPr id="3" name="Заголовок 2">
            <a:extLst>
              <a:ext uri="{FF2B5EF4-FFF2-40B4-BE49-F238E27FC236}">
                <a16:creationId xmlns:a16="http://schemas.microsoft.com/office/drawing/2014/main" id="{61564BAC-8DC9-493D-AE78-4567A01CB9C5}"/>
              </a:ext>
            </a:extLst>
          </p:cNvPr>
          <p:cNvSpPr>
            <a:spLocks noGrp="1"/>
          </p:cNvSpPr>
          <p:nvPr>
            <p:ph type="title"/>
          </p:nvPr>
        </p:nvSpPr>
        <p:spPr/>
        <p:txBody>
          <a:bodyPr/>
          <a:lstStyle/>
          <a:p>
            <a:r>
              <a:rPr lang="ru-RU" dirty="0"/>
              <a:t>Задачи ВКР</a:t>
            </a:r>
          </a:p>
        </p:txBody>
      </p:sp>
      <p:sp>
        <p:nvSpPr>
          <p:cNvPr id="4" name="Текст 3">
            <a:extLst>
              <a:ext uri="{FF2B5EF4-FFF2-40B4-BE49-F238E27FC236}">
                <a16:creationId xmlns:a16="http://schemas.microsoft.com/office/drawing/2014/main" id="{539A7C13-D654-440F-9BAA-CCC03AB18E07}"/>
              </a:ext>
            </a:extLst>
          </p:cNvPr>
          <p:cNvSpPr>
            <a:spLocks noGrp="1"/>
          </p:cNvSpPr>
          <p:nvPr>
            <p:ph type="body" idx="1"/>
          </p:nvPr>
        </p:nvSpPr>
        <p:spPr/>
        <p:txBody>
          <a:bodyPr>
            <a:noAutofit/>
          </a:bodyPr>
          <a:lstStyle/>
          <a:p>
            <a:pPr marL="800100" marR="144145" lvl="1" indent="-342900" algn="just">
              <a:lnSpc>
                <a:spcPct val="120000"/>
              </a:lnSpc>
              <a:spcBef>
                <a:spcPts val="685"/>
              </a:spcBef>
              <a:spcAft>
                <a:spcPts val="0"/>
              </a:spcAft>
              <a:buSzPts val="1200"/>
              <a:buFont typeface="+mj-lt"/>
              <a:buAutoNum type="arabicPeriod"/>
              <a:tabLst>
                <a:tab pos="1228090" algn="l"/>
              </a:tabLst>
            </a:pPr>
            <a:r>
              <a:rPr lang="ru-RU" sz="1200" spc="-5" dirty="0">
                <a:effectLst/>
                <a:latin typeface="Times New Roman" panose="02020603050405020304" pitchFamily="18" charset="0"/>
                <a:ea typeface="Times New Roman" panose="02020603050405020304" pitchFamily="18" charset="0"/>
              </a:rPr>
              <a:t>Реализовать возможность получения информации об атомах, ионах, соединениях и бинарных системах соединений;</a:t>
            </a:r>
          </a:p>
          <a:p>
            <a:pPr marL="800100" marR="144145" lvl="1" indent="-342900" algn="just">
              <a:lnSpc>
                <a:spcPct val="120000"/>
              </a:lnSpc>
              <a:spcBef>
                <a:spcPts val="685"/>
              </a:spcBef>
              <a:spcAft>
                <a:spcPts val="0"/>
              </a:spcAft>
              <a:buSzPts val="1200"/>
              <a:buFont typeface="+mj-lt"/>
              <a:buAutoNum type="arabicPeriod"/>
              <a:tabLst>
                <a:tab pos="1228090" algn="l"/>
              </a:tabLst>
            </a:pPr>
            <a:r>
              <a:rPr lang="ru-RU" sz="1200" spc="-5" dirty="0">
                <a:effectLst/>
                <a:latin typeface="Times New Roman" panose="02020603050405020304" pitchFamily="18" charset="0"/>
                <a:ea typeface="Times New Roman" panose="02020603050405020304" pitchFamily="18" charset="0"/>
              </a:rPr>
              <a:t>Осуществить возможность изменения (добавления) данных об атомах, ионах и соединениях, а также добавления новых химических соединений/систем соединений;</a:t>
            </a:r>
          </a:p>
          <a:p>
            <a:pPr marL="800100" marR="144145" lvl="1" indent="-342900" algn="just">
              <a:lnSpc>
                <a:spcPct val="120000"/>
              </a:lnSpc>
              <a:spcBef>
                <a:spcPts val="685"/>
              </a:spcBef>
              <a:spcAft>
                <a:spcPts val="0"/>
              </a:spcAft>
              <a:buSzPts val="1200"/>
              <a:buFont typeface="+mj-lt"/>
              <a:buAutoNum type="arabicPeriod"/>
              <a:tabLst>
                <a:tab pos="1228090" algn="l"/>
              </a:tabLst>
            </a:pPr>
            <a:r>
              <a:rPr lang="ru-RU" sz="1200" spc="-5" dirty="0">
                <a:effectLst/>
                <a:latin typeface="Times New Roman" panose="02020603050405020304" pitchFamily="18" charset="0"/>
                <a:ea typeface="Times New Roman" panose="02020603050405020304" pitchFamily="18" charset="0"/>
              </a:rPr>
              <a:t>Решить задачу аппроксимации табличной зависимости (полученной при экспериментальной оценке границы фаз бинарной системы) функциональной зависимостью, теоретически определяющей термодинамическую функцию смешения;</a:t>
            </a:r>
          </a:p>
          <a:p>
            <a:pPr marL="800100" marR="144145" lvl="1" indent="-342900" algn="just">
              <a:lnSpc>
                <a:spcPct val="120000"/>
              </a:lnSpc>
              <a:spcBef>
                <a:spcPts val="685"/>
              </a:spcBef>
              <a:spcAft>
                <a:spcPts val="0"/>
              </a:spcAft>
              <a:buSzPts val="1200"/>
              <a:buFont typeface="+mj-lt"/>
              <a:buAutoNum type="arabicPeriod"/>
              <a:tabLst>
                <a:tab pos="1228090" algn="l"/>
              </a:tabLst>
            </a:pPr>
            <a:r>
              <a:rPr lang="ru-RU" sz="1200" spc="-5" dirty="0">
                <a:effectLst/>
                <a:latin typeface="Times New Roman" panose="02020603050405020304" pitchFamily="18" charset="0"/>
                <a:ea typeface="Times New Roman" panose="02020603050405020304" pitchFamily="18" charset="0"/>
              </a:rPr>
              <a:t>Разработать методы оптимизации параметров функции купола распада по критической температуре и по заданным экспериментальным точкам;</a:t>
            </a:r>
          </a:p>
          <a:p>
            <a:pPr marL="800100" marR="144145" lvl="1" indent="-342900" algn="just">
              <a:lnSpc>
                <a:spcPct val="120000"/>
              </a:lnSpc>
              <a:spcBef>
                <a:spcPts val="685"/>
              </a:spcBef>
              <a:spcAft>
                <a:spcPts val="0"/>
              </a:spcAft>
              <a:buSzPts val="1200"/>
              <a:buFont typeface="+mj-lt"/>
              <a:buAutoNum type="arabicPeriod"/>
              <a:tabLst>
                <a:tab pos="1228090" algn="l"/>
              </a:tabLst>
            </a:pPr>
            <a:r>
              <a:rPr lang="ru-RU" sz="1200" spc="-5" dirty="0">
                <a:effectLst/>
                <a:latin typeface="Times New Roman" panose="02020603050405020304" pitchFamily="18" charset="0"/>
                <a:ea typeface="Times New Roman" panose="02020603050405020304" pitchFamily="18" charset="0"/>
              </a:rPr>
              <a:t>Осуществить возможность оценки чувствительности (влияния) параметров функции смешения на конечный результат;</a:t>
            </a:r>
          </a:p>
          <a:p>
            <a:pPr marL="800100" marR="144145" lvl="1" indent="-342900" algn="just">
              <a:lnSpc>
                <a:spcPct val="120000"/>
              </a:lnSpc>
              <a:spcBef>
                <a:spcPts val="685"/>
              </a:spcBef>
              <a:spcAft>
                <a:spcPts val="0"/>
              </a:spcAft>
              <a:buSzPts val="1200"/>
              <a:buFont typeface="+mj-lt"/>
              <a:buAutoNum type="arabicPeriod"/>
              <a:tabLst>
                <a:tab pos="1228090" algn="l"/>
              </a:tabLst>
            </a:pPr>
            <a:r>
              <a:rPr lang="ru-RU" sz="1200" spc="-5" dirty="0">
                <a:effectLst/>
                <a:latin typeface="Times New Roman" panose="02020603050405020304" pitchFamily="18" charset="0"/>
                <a:ea typeface="Times New Roman" panose="02020603050405020304" pitchFamily="18" charset="0"/>
              </a:rPr>
              <a:t>Реализовать возможность построения графика свободной энергии Гиббса в заданном температурном диапазоне на основании полученных данных путем оптимального выбора параметров функций; </a:t>
            </a:r>
          </a:p>
          <a:p>
            <a:pPr marL="800100" marR="144145" lvl="1" indent="-342900" algn="just">
              <a:lnSpc>
                <a:spcPct val="120000"/>
              </a:lnSpc>
              <a:spcBef>
                <a:spcPts val="685"/>
              </a:spcBef>
              <a:spcAft>
                <a:spcPts val="0"/>
              </a:spcAft>
              <a:buSzPts val="1200"/>
              <a:buFont typeface="+mj-lt"/>
              <a:buAutoNum type="arabicPeriod"/>
              <a:tabLst>
                <a:tab pos="1228090" algn="l"/>
              </a:tabLst>
            </a:pPr>
            <a:r>
              <a:rPr lang="ru-RU" sz="1200" spc="-5" dirty="0">
                <a:effectLst/>
                <a:latin typeface="Times New Roman" panose="02020603050405020304" pitchFamily="18" charset="0"/>
                <a:ea typeface="Times New Roman" panose="02020603050405020304" pitchFamily="18" charset="0"/>
              </a:rPr>
              <a:t>Проверить работоспособность разработанного приложения на системах </a:t>
            </a:r>
            <a:r>
              <a:rPr lang="ru-RU" sz="1200" spc="-5" dirty="0" err="1">
                <a:effectLst/>
                <a:latin typeface="Times New Roman" panose="02020603050405020304" pitchFamily="18" charset="0"/>
                <a:ea typeface="Times New Roman" panose="02020603050405020304" pitchFamily="18" charset="0"/>
              </a:rPr>
              <a:t>NaCl-AgCl</a:t>
            </a:r>
            <a:r>
              <a:rPr lang="ru-RU" sz="1200" spc="-5" dirty="0">
                <a:effectLst/>
                <a:latin typeface="Times New Roman" panose="02020603050405020304" pitchFamily="18" charset="0"/>
                <a:ea typeface="Times New Roman" panose="02020603050405020304" pitchFamily="18" charset="0"/>
              </a:rPr>
              <a:t>, TiO2-SnO2, TiO2-ZrO2, TiO2-SiO2: расчет купола распада твердых растворов и </a:t>
            </a:r>
            <a:r>
              <a:rPr lang="ru-RU" sz="1200" spc="-5" dirty="0" err="1">
                <a:effectLst/>
                <a:latin typeface="Times New Roman" panose="02020603050405020304" pitchFamily="18" charset="0"/>
                <a:ea typeface="Times New Roman" panose="02020603050405020304" pitchFamily="18" charset="0"/>
              </a:rPr>
              <a:t>Tкр</a:t>
            </a:r>
            <a:r>
              <a:rPr lang="ru-RU" sz="1200" spc="-5" dirty="0">
                <a:effectLst/>
                <a:latin typeface="Times New Roman" panose="02020603050405020304" pitchFamily="18" charset="0"/>
                <a:ea typeface="Times New Roman" panose="02020603050405020304" pitchFamily="18" charset="0"/>
              </a:rPr>
              <a:t>, функции смешения ∆</a:t>
            </a:r>
            <a:r>
              <a:rPr lang="ru-RU" sz="1200" spc="-5" dirty="0" err="1">
                <a:effectLst/>
                <a:latin typeface="Times New Roman" panose="02020603050405020304" pitchFamily="18" charset="0"/>
                <a:ea typeface="Times New Roman" panose="02020603050405020304" pitchFamily="18" charset="0"/>
              </a:rPr>
              <a:t>Hсм</a:t>
            </a:r>
            <a:r>
              <a:rPr lang="ru-RU" sz="1200" spc="-5" dirty="0">
                <a:effectLst/>
                <a:latin typeface="Times New Roman" panose="02020603050405020304" pitchFamily="18" charset="0"/>
                <a:ea typeface="Times New Roman" panose="02020603050405020304" pitchFamily="18" charset="0"/>
              </a:rPr>
              <a:t>, свободной энергии Гиббса ∆</a:t>
            </a:r>
            <a:r>
              <a:rPr lang="ru-RU" sz="1200" spc="-5" dirty="0" err="1">
                <a:effectLst/>
                <a:latin typeface="Times New Roman" panose="02020603050405020304" pitchFamily="18" charset="0"/>
                <a:ea typeface="Times New Roman" panose="02020603050405020304" pitchFamily="18" charset="0"/>
              </a:rPr>
              <a:t>Gсм</a:t>
            </a:r>
            <a:r>
              <a:rPr lang="ru-RU" sz="1200" spc="-5" dirty="0">
                <a:effectLst/>
                <a:latin typeface="Times New Roman" panose="02020603050405020304" pitchFamily="18" charset="0"/>
                <a:ea typeface="Times New Roman" panose="02020603050405020304" pitchFamily="18" charset="0"/>
              </a:rPr>
              <a:t>.</a:t>
            </a:r>
          </a:p>
        </p:txBody>
      </p:sp>
      <p:sp>
        <p:nvSpPr>
          <p:cNvPr id="5" name="Нижний колонтитул 4">
            <a:extLst>
              <a:ext uri="{FF2B5EF4-FFF2-40B4-BE49-F238E27FC236}">
                <a16:creationId xmlns:a16="http://schemas.microsoft.com/office/drawing/2014/main" id="{BC72D22F-4E13-4317-A69B-462E5514BD44}"/>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312558859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32D522-7875-4B91-BB01-6A08C43D7358}"/>
              </a:ext>
            </a:extLst>
          </p:cNvPr>
          <p:cNvSpPr>
            <a:spLocks noGrp="1"/>
          </p:cNvSpPr>
          <p:nvPr>
            <p:ph type="sldNum" sz="quarter" idx="2"/>
          </p:nvPr>
        </p:nvSpPr>
        <p:spPr/>
        <p:txBody>
          <a:bodyPr/>
          <a:lstStyle/>
          <a:p>
            <a:fld id="{86CB4B4D-7CA3-9044-876B-883B54F8677D}" type="slidenum">
              <a:rPr lang="ru-RU" smtClean="0"/>
              <a:pPr/>
              <a:t>8</a:t>
            </a:fld>
            <a:endParaRPr lang="ru-RU" dirty="0"/>
          </a:p>
        </p:txBody>
      </p:sp>
      <p:sp>
        <p:nvSpPr>
          <p:cNvPr id="3" name="Заголовок 2">
            <a:extLst>
              <a:ext uri="{FF2B5EF4-FFF2-40B4-BE49-F238E27FC236}">
                <a16:creationId xmlns:a16="http://schemas.microsoft.com/office/drawing/2014/main" id="{9230AE30-BADD-4D97-8DCB-E24AA2595E4A}"/>
              </a:ext>
            </a:extLst>
          </p:cNvPr>
          <p:cNvSpPr>
            <a:spLocks noGrp="1"/>
          </p:cNvSpPr>
          <p:nvPr>
            <p:ph type="title"/>
          </p:nvPr>
        </p:nvSpPr>
        <p:spPr/>
        <p:txBody>
          <a:bodyPr>
            <a:normAutofit/>
          </a:bodyPr>
          <a:lstStyle/>
          <a:p>
            <a:r>
              <a:rPr lang="ru-RU" sz="2800" dirty="0">
                <a:solidFill>
                  <a:schemeClr val="bg1"/>
                </a:solidFill>
              </a:rPr>
              <a:t>Функциональные требования к программе</a:t>
            </a:r>
            <a:endParaRPr lang="ru-RU" dirty="0"/>
          </a:p>
        </p:txBody>
      </p:sp>
      <p:sp>
        <p:nvSpPr>
          <p:cNvPr id="4" name="Текст 3">
            <a:extLst>
              <a:ext uri="{FF2B5EF4-FFF2-40B4-BE49-F238E27FC236}">
                <a16:creationId xmlns:a16="http://schemas.microsoft.com/office/drawing/2014/main" id="{A80192D5-9347-4926-908B-44A8450A01E3}"/>
              </a:ext>
            </a:extLst>
          </p:cNvPr>
          <p:cNvSpPr>
            <a:spLocks noGrp="1"/>
          </p:cNvSpPr>
          <p:nvPr>
            <p:ph type="body" idx="1"/>
          </p:nvPr>
        </p:nvSpPr>
        <p:spPr/>
        <p:txBody>
          <a:bodyPr>
            <a:normAutofit fontScale="77500" lnSpcReduction="20000"/>
          </a:bodyPr>
          <a:lstStyle/>
          <a:p>
            <a:pPr marL="342900" lvl="0" indent="-342900" algn="just">
              <a:lnSpc>
                <a:spcPct val="107000"/>
              </a:lnSpc>
              <a:buFont typeface="Symbol" panose="05050102010706020507" pitchFamily="18"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Программа должна обеспечить пользователя информацией об атомах, химических соединениях и бинарной системе соединений;</a:t>
            </a:r>
          </a:p>
          <a:p>
            <a:pPr marL="342900" lvl="0" indent="-342900" algn="just">
              <a:lnSpc>
                <a:spcPct val="107000"/>
              </a:lnSpc>
              <a:buFont typeface="Symbol" panose="05050102010706020507" pitchFamily="18"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Изменение (добавление) данных об элементах и веществах, а также добавление новых химических соединений/систем соединений;</a:t>
            </a:r>
          </a:p>
          <a:p>
            <a:pPr marL="342900" lvl="0" indent="-342900" algn="just">
              <a:lnSpc>
                <a:spcPct val="107000"/>
              </a:lnSpc>
              <a:buFont typeface="Symbol" panose="05050102010706020507" pitchFamily="18"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Построение и визуализация купола распада на основе информации из интерактивной таблицы Менделеева, экспериментальных точек и коэффициентах, вычисляемых с использованием заданных аналитических зависимостей;</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Проведение оптимизации параметров функции купола распада по заданным экспериментальным точкам и критической температуре;</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Проведение оценки чувствительности (влияния) параметров функции смешения на конечный результат;</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Решение задачи аппроксимации табличной зависимости (полученной при экспериментальной оценке границы фаз бинарной системы) функциональной зависимостью, теоретически определяющей термодинамическую функцию смешения;</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Построение и визуализация графика свободной энергии Гиббса в заданном температурном интервале на основе результатов вычисления предыдущих функций. </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Нижний колонтитул 4">
            <a:extLst>
              <a:ext uri="{FF2B5EF4-FFF2-40B4-BE49-F238E27FC236}">
                <a16:creationId xmlns:a16="http://schemas.microsoft.com/office/drawing/2014/main" id="{4A8ED360-03CB-4BD3-A9CD-4F6476FF2BE8}"/>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86902518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C603FC8F-C9DD-4881-B678-5B68AD3CE830}"/>
              </a:ext>
            </a:extLst>
          </p:cNvPr>
          <p:cNvSpPr>
            <a:spLocks noGrp="1"/>
          </p:cNvSpPr>
          <p:nvPr>
            <p:ph type="sldNum" sz="quarter" idx="2"/>
          </p:nvPr>
        </p:nvSpPr>
        <p:spPr/>
        <p:txBody>
          <a:bodyPr/>
          <a:lstStyle/>
          <a:p>
            <a:fld id="{86CB4B4D-7CA3-9044-876B-883B54F8677D}" type="slidenum">
              <a:rPr lang="ru-RU" smtClean="0"/>
              <a:pPr/>
              <a:t>9</a:t>
            </a:fld>
            <a:endParaRPr lang="ru-RU" dirty="0"/>
          </a:p>
        </p:txBody>
      </p:sp>
      <p:sp>
        <p:nvSpPr>
          <p:cNvPr id="3" name="Заголовок 2">
            <a:extLst>
              <a:ext uri="{FF2B5EF4-FFF2-40B4-BE49-F238E27FC236}">
                <a16:creationId xmlns:a16="http://schemas.microsoft.com/office/drawing/2014/main" id="{B9CC4AEC-846E-4D35-97F9-518AA1F006E9}"/>
              </a:ext>
            </a:extLst>
          </p:cNvPr>
          <p:cNvSpPr>
            <a:spLocks noGrp="1"/>
          </p:cNvSpPr>
          <p:nvPr>
            <p:ph type="title"/>
          </p:nvPr>
        </p:nvSpPr>
        <p:spPr/>
        <p:txBody>
          <a:bodyPr>
            <a:normAutofit/>
          </a:bodyPr>
          <a:lstStyle/>
          <a:p>
            <a:r>
              <a:rPr lang="ru-RU" sz="2800" dirty="0">
                <a:solidFill>
                  <a:schemeClr val="bg1"/>
                </a:solidFill>
              </a:rPr>
              <a:t>Алгоритмы и методы решения задач</a:t>
            </a:r>
          </a:p>
        </p:txBody>
      </p:sp>
      <p:sp>
        <p:nvSpPr>
          <p:cNvPr id="4" name="Текст 3">
            <a:extLst>
              <a:ext uri="{FF2B5EF4-FFF2-40B4-BE49-F238E27FC236}">
                <a16:creationId xmlns:a16="http://schemas.microsoft.com/office/drawing/2014/main" id="{F1EE2064-AB1A-45DD-9435-19642B2F01F3}"/>
              </a:ext>
            </a:extLst>
          </p:cNvPr>
          <p:cNvSpPr>
            <a:spLocks noGrp="1"/>
          </p:cNvSpPr>
          <p:nvPr>
            <p:ph type="body" idx="1"/>
          </p:nvPr>
        </p:nvSpPr>
        <p:spPr/>
        <p:txBody>
          <a:bodyPr>
            <a:normAutofit fontScale="85000" lnSpcReduction="20000"/>
          </a:bodyPr>
          <a:lstStyle/>
          <a:p>
            <a:pPr indent="270510" algn="ctr" fontAlgn="auto">
              <a:lnSpc>
                <a:spcPct val="150000"/>
              </a:lnSpc>
              <a:spcAft>
                <a:spcPts val="1000"/>
              </a:spcAft>
            </a:pPr>
            <a:r>
              <a:rPr lang="ru-RU" sz="2000" b="1" kern="0" dirty="0">
                <a:latin typeface="Times New Roman" panose="02020603050405020304" pitchFamily="18" charset="0"/>
                <a:ea typeface="Calibri" panose="020F0502020204030204" pitchFamily="34" charset="0"/>
                <a:cs typeface="Times New Roman" panose="02020603050405020304" pitchFamily="18" charset="0"/>
              </a:rPr>
              <a:t>Равновесное состояние изоморфной смеси определяется стремлением к минимуму свободной энергии Гиббса: </a:t>
            </a:r>
          </a:p>
          <a:p>
            <a:pPr indent="270510" algn="ctr" fontAlgn="auto">
              <a:lnSpc>
                <a:spcPct val="150000"/>
              </a:lnSpc>
              <a:spcAft>
                <a:spcPts val="1000"/>
              </a:spcAft>
            </a:pPr>
            <a:r>
              <a:rPr lang="en-US" sz="2000" b="1"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G</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см</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a:t>
            </a:r>
            <a:r>
              <a:rPr lang="ru-RU" sz="2000" b="1"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ru-RU" sz="2000" b="1" kern="0" dirty="0" err="1">
                <a:latin typeface="Times New Roman" panose="02020603050405020304" pitchFamily="18" charset="0"/>
                <a:ea typeface="Calibri" panose="020F0502020204030204" pitchFamily="34" charset="0"/>
                <a:cs typeface="Times New Roman" panose="02020603050405020304" pitchFamily="18" charset="0"/>
              </a:rPr>
              <a:t>Н</a:t>
            </a:r>
            <a:r>
              <a:rPr lang="ru-RU" sz="2000" b="1" kern="0" baseline="-25000" dirty="0" err="1">
                <a:latin typeface="Times New Roman" panose="02020603050405020304" pitchFamily="18" charset="0"/>
                <a:ea typeface="Calibri" panose="020F0502020204030204" pitchFamily="34" charset="0"/>
                <a:cs typeface="Times New Roman" panose="02020603050405020304" pitchFamily="18" charset="0"/>
              </a:rPr>
              <a:t>см</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-Т</a:t>
            </a:r>
            <a:r>
              <a:rPr lang="ru-RU" sz="2000" b="1" kern="0" dirty="0">
                <a:latin typeface="Times New Roman" panose="02020603050405020304" pitchFamily="18" charset="0"/>
                <a:ea typeface="Calibri" panose="020F0502020204030204" pitchFamily="34" charset="0"/>
                <a:cs typeface="Times New Roman" panose="02020603050405020304" pitchFamily="18" charset="0"/>
                <a:sym typeface="Symbol" panose="05050102010706020507" pitchFamily="18" charset="2"/>
              </a:rPr>
              <a:t></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S</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см</a:t>
            </a:r>
            <a:endParaRPr lang="ru-RU" sz="2000" kern="0" baseline="-25000" dirty="0">
              <a:latin typeface="Times New Roman" panose="02020603050405020304" pitchFamily="18" charset="0"/>
              <a:ea typeface="Calibri" panose="020F0502020204030204" pitchFamily="34" charset="0"/>
              <a:cs typeface="Times New Roman" panose="02020603050405020304" pitchFamily="18" charset="0"/>
            </a:endParaRPr>
          </a:p>
          <a:p>
            <a:pPr algn="just" fontAlgn="auto"/>
            <a:r>
              <a:rPr lang="ru-RU" sz="2000" b="1" kern="0" dirty="0">
                <a:latin typeface="Times New Roman" panose="02020603050405020304" pitchFamily="18" charset="0"/>
                <a:ea typeface="Calibri" panose="020F0502020204030204" pitchFamily="34" charset="0"/>
                <a:cs typeface="Times New Roman" panose="02020603050405020304" pitchFamily="18" charset="0"/>
              </a:rPr>
              <a:t>Δ</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S</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см</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=Δ</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S</a:t>
            </a:r>
            <a:r>
              <a:rPr lang="ru-RU" sz="2000" b="1" kern="0" baseline="-25000" dirty="0" err="1">
                <a:latin typeface="Times New Roman" panose="02020603050405020304" pitchFamily="18" charset="0"/>
                <a:ea typeface="Calibri" panose="020F0502020204030204" pitchFamily="34" charset="0"/>
                <a:cs typeface="Times New Roman" panose="02020603050405020304" pitchFamily="18" charset="0"/>
              </a:rPr>
              <a:t>конф</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+Δ</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S</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кол </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 -</a:t>
            </a:r>
            <a:r>
              <a:rPr lang="en-US" sz="2000" b="1" kern="0" dirty="0" err="1">
                <a:latin typeface="Times New Roman" panose="02020603050405020304" pitchFamily="18" charset="0"/>
                <a:ea typeface="Calibri" panose="020F0502020204030204" pitchFamily="34" charset="0"/>
                <a:cs typeface="Times New Roman" panose="02020603050405020304" pitchFamily="18" charset="0"/>
              </a:rPr>
              <a:t>kN</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a:t>
            </a:r>
            <a:r>
              <a:rPr lang="en-US" sz="2000" b="1" i="1" kern="0" dirty="0">
                <a:latin typeface="Times New Roman" panose="02020603050405020304" pitchFamily="18" charset="0"/>
                <a:ea typeface="Calibri" panose="020F0502020204030204" pitchFamily="34" charset="0"/>
                <a:cs typeface="Times New Roman" panose="02020603050405020304" pitchFamily="18" charset="0"/>
              </a:rPr>
              <a:t>x</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000" b="1" kern="0" dirty="0" err="1">
                <a:latin typeface="Times New Roman" panose="02020603050405020304" pitchFamily="18" charset="0"/>
                <a:ea typeface="Calibri" panose="020F0502020204030204" pitchFamily="34" charset="0"/>
                <a:cs typeface="Times New Roman" panose="02020603050405020304" pitchFamily="18" charset="0"/>
              </a:rPr>
              <a:t>ln</a:t>
            </a:r>
            <a:r>
              <a:rPr lang="en-US" sz="2000" b="1" i="1" kern="0" dirty="0" err="1">
                <a:latin typeface="Times New Roman" panose="02020603050405020304" pitchFamily="18" charset="0"/>
                <a:ea typeface="Calibri" panose="020F0502020204030204" pitchFamily="34" charset="0"/>
                <a:cs typeface="Times New Roman" panose="02020603050405020304" pitchFamily="18" charset="0"/>
              </a:rPr>
              <a:t>x</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a:t>
            </a:r>
            <a:r>
              <a:rPr lang="en-US" sz="2000" b="1" i="1" kern="0" dirty="0">
                <a:latin typeface="Times New Roman" panose="02020603050405020304" pitchFamily="18" charset="0"/>
                <a:ea typeface="Calibri" panose="020F0502020204030204" pitchFamily="34" charset="0"/>
                <a:cs typeface="Times New Roman" panose="02020603050405020304" pitchFamily="18" charset="0"/>
              </a:rPr>
              <a:t>x</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2000" b="1" kern="0" dirty="0" err="1">
                <a:latin typeface="Times New Roman" panose="02020603050405020304" pitchFamily="18" charset="0"/>
                <a:ea typeface="Calibri" panose="020F0502020204030204" pitchFamily="34" charset="0"/>
                <a:cs typeface="Times New Roman" panose="02020603050405020304" pitchFamily="18" charset="0"/>
              </a:rPr>
              <a:t>ln</a:t>
            </a:r>
            <a:r>
              <a:rPr lang="en-US" sz="2000" b="1" i="1" kern="0" dirty="0" err="1">
                <a:latin typeface="Times New Roman" panose="02020603050405020304" pitchFamily="18" charset="0"/>
                <a:ea typeface="Calibri" panose="020F0502020204030204" pitchFamily="34" charset="0"/>
                <a:cs typeface="Times New Roman" panose="02020603050405020304" pitchFamily="18" charset="0"/>
              </a:rPr>
              <a:t>x</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 + 2.7250 </a:t>
            </a:r>
            <a:r>
              <a:rPr lang="en-US" sz="2000" b="1" i="1" kern="0" dirty="0">
                <a:latin typeface="Times New Roman" panose="02020603050405020304" pitchFamily="18" charset="0"/>
                <a:ea typeface="Calibri" panose="020F0502020204030204" pitchFamily="34" charset="0"/>
                <a:cs typeface="Times New Roman" panose="02020603050405020304" pitchFamily="18" charset="0"/>
              </a:rPr>
              <a:t>x</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000" b="1" i="1" kern="0" dirty="0">
                <a:latin typeface="Times New Roman" panose="02020603050405020304" pitchFamily="18" charset="0"/>
                <a:ea typeface="Calibri" panose="020F0502020204030204" pitchFamily="34" charset="0"/>
                <a:cs typeface="Times New Roman" panose="02020603050405020304" pitchFamily="18" charset="0"/>
              </a:rPr>
              <a:t>x</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 </a:t>
            </a:r>
            <a:r>
              <a:rPr lang="ru-RU" sz="2000" b="1"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(Δ</a:t>
            </a:r>
            <a:r>
              <a:rPr lang="en-US" sz="2000" b="1"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R</a:t>
            </a:r>
            <a:r>
              <a:rPr lang="ru-RU" sz="2000" b="1"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a:t>
            </a:r>
            <a:r>
              <a:rPr lang="en-US" sz="2000" b="1" kern="0" dirty="0" err="1">
                <a:solidFill>
                  <a:srgbClr val="0070C0"/>
                </a:solidFill>
                <a:latin typeface="Times New Roman" panose="02020603050405020304" pitchFamily="18" charset="0"/>
                <a:ea typeface="Calibri" panose="020F0502020204030204" pitchFamily="34" charset="0"/>
                <a:cs typeface="Times New Roman" panose="02020603050405020304" pitchFamily="18" charset="0"/>
              </a:rPr>
              <a:t>R</a:t>
            </a:r>
            <a:r>
              <a:rPr lang="en-US" sz="2000" b="1" kern="0" baseline="-25000" dirty="0" err="1">
                <a:solidFill>
                  <a:srgbClr val="0070C0"/>
                </a:solidFill>
                <a:latin typeface="Times New Roman" panose="02020603050405020304" pitchFamily="18" charset="0"/>
                <a:ea typeface="Calibri" panose="020F0502020204030204" pitchFamily="34" charset="0"/>
                <a:cs typeface="Times New Roman" panose="02020603050405020304" pitchFamily="18" charset="0"/>
              </a:rPr>
              <a:t>min</a:t>
            </a:r>
            <a:r>
              <a:rPr lang="ru-RU" sz="2000" b="1" kern="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a:t>
            </a:r>
            <a:r>
              <a:rPr lang="ru-RU" sz="2000" b="1" kern="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a:t>
            </a:r>
            <a:endParaRPr lang="ru-RU" sz="2000" b="1"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algn="just" fontAlgn="auto">
              <a:lnSpc>
                <a:spcPct val="150000"/>
              </a:lnSpc>
              <a:spcAft>
                <a:spcPts val="1000"/>
              </a:spcAft>
            </a:pPr>
            <a:r>
              <a:rPr lang="ru-RU" sz="1800" kern="0" dirty="0">
                <a:latin typeface="Times New Roman" panose="02020603050405020304" pitchFamily="18" charset="0"/>
                <a:ea typeface="Calibri" panose="020F0502020204030204" pitchFamily="34" charset="0"/>
                <a:cs typeface="Times New Roman" panose="02020603050405020304" pitchFamily="18" charset="0"/>
              </a:rPr>
              <a:t>Δ</a:t>
            </a:r>
            <a:r>
              <a:rPr lang="en-US" sz="1800" kern="0" dirty="0">
                <a:latin typeface="Times New Roman" panose="02020603050405020304" pitchFamily="18" charset="0"/>
                <a:ea typeface="Calibri" panose="020F0502020204030204" pitchFamily="34" charset="0"/>
                <a:cs typeface="Times New Roman" panose="02020603050405020304" pitchFamily="18" charset="0"/>
              </a:rPr>
              <a:t>S</a:t>
            </a:r>
            <a:r>
              <a:rPr lang="ru-RU" sz="1800" kern="0" baseline="-25000" dirty="0" err="1">
                <a:latin typeface="Times New Roman" panose="02020603050405020304" pitchFamily="18" charset="0"/>
                <a:ea typeface="Calibri" panose="020F0502020204030204" pitchFamily="34" charset="0"/>
                <a:cs typeface="Times New Roman" panose="02020603050405020304" pitchFamily="18" charset="0"/>
              </a:rPr>
              <a:t>конф</a:t>
            </a:r>
            <a:r>
              <a:rPr lang="ru-RU" sz="1800" kern="0" baseline="-25000" dirty="0">
                <a:latin typeface="Times New Roman" panose="02020603050405020304" pitchFamily="18" charset="0"/>
                <a:ea typeface="Calibri" panose="020F0502020204030204" pitchFamily="34" charset="0"/>
                <a:cs typeface="Times New Roman" panose="02020603050405020304" pitchFamily="18" charset="0"/>
              </a:rPr>
              <a:t>. </a:t>
            </a:r>
            <a:r>
              <a:rPr lang="ru-RU" sz="1800" kern="0" dirty="0">
                <a:latin typeface="Times New Roman" panose="02020603050405020304" pitchFamily="18" charset="0"/>
                <a:ea typeface="Calibri" panose="020F0502020204030204" pitchFamily="34" charset="0"/>
                <a:cs typeface="Times New Roman" panose="02020603050405020304" pitchFamily="18" charset="0"/>
              </a:rPr>
              <a:t>и Δ</a:t>
            </a:r>
            <a:r>
              <a:rPr lang="en-US" sz="1800" kern="0" dirty="0">
                <a:latin typeface="Times New Roman" panose="02020603050405020304" pitchFamily="18" charset="0"/>
                <a:ea typeface="Calibri" panose="020F0502020204030204" pitchFamily="34" charset="0"/>
                <a:cs typeface="Times New Roman" panose="02020603050405020304" pitchFamily="18" charset="0"/>
              </a:rPr>
              <a:t>S</a:t>
            </a:r>
            <a:r>
              <a:rPr lang="ru-RU" sz="1800" kern="0" baseline="-25000" dirty="0">
                <a:latin typeface="Times New Roman" panose="02020603050405020304" pitchFamily="18" charset="0"/>
                <a:ea typeface="Calibri" panose="020F0502020204030204" pitchFamily="34" charset="0"/>
                <a:cs typeface="Times New Roman" panose="02020603050405020304" pitchFamily="18" charset="0"/>
              </a:rPr>
              <a:t>кол </a:t>
            </a:r>
            <a:r>
              <a:rPr lang="ru-RU" sz="1800" kern="0" dirty="0">
                <a:latin typeface="Times New Roman" panose="02020603050405020304" pitchFamily="18" charset="0"/>
                <a:ea typeface="Calibri" panose="020F0502020204030204" pitchFamily="34" charset="0"/>
                <a:cs typeface="Times New Roman" panose="02020603050405020304" pitchFamily="18" charset="0"/>
              </a:rPr>
              <a:t>конфигурационная и колебательная энтропия, </a:t>
            </a:r>
          </a:p>
          <a:p>
            <a:pPr algn="just" fontAlgn="auto">
              <a:lnSpc>
                <a:spcPct val="150000"/>
              </a:lnSpc>
              <a:spcAft>
                <a:spcPts val="1000"/>
              </a:spcAft>
            </a:pPr>
            <a:r>
              <a:rPr lang="en-US" sz="1800" kern="0" dirty="0" err="1">
                <a:latin typeface="Times New Roman" panose="02020603050405020304" pitchFamily="18" charset="0"/>
                <a:ea typeface="Calibri" panose="020F0502020204030204" pitchFamily="34" charset="0"/>
                <a:cs typeface="Times New Roman" panose="02020603050405020304" pitchFamily="18" charset="0"/>
              </a:rPr>
              <a:t>kN</a:t>
            </a:r>
            <a:r>
              <a:rPr lang="ru-RU" sz="1800" kern="0" dirty="0">
                <a:latin typeface="Times New Roman" panose="02020603050405020304" pitchFamily="18" charset="0"/>
                <a:ea typeface="Calibri" panose="020F0502020204030204" pitchFamily="34" charset="0"/>
                <a:cs typeface="Times New Roman" panose="02020603050405020304" pitchFamily="18" charset="0"/>
              </a:rPr>
              <a:t> - универсальная газовая постоянная, </a:t>
            </a:r>
          </a:p>
          <a:p>
            <a:pPr algn="just" fontAlgn="auto">
              <a:lnSpc>
                <a:spcPct val="150000"/>
              </a:lnSpc>
              <a:spcAft>
                <a:spcPts val="1000"/>
              </a:spcAft>
            </a:pPr>
            <a:r>
              <a:rPr lang="en-US" sz="1800" i="1" kern="0" dirty="0">
                <a:latin typeface="Times New Roman" panose="02020603050405020304" pitchFamily="18" charset="0"/>
                <a:ea typeface="Calibri" panose="020F0502020204030204" pitchFamily="34" charset="0"/>
                <a:cs typeface="Times New Roman" panose="02020603050405020304" pitchFamily="18" charset="0"/>
              </a:rPr>
              <a:t>x</a:t>
            </a:r>
            <a:r>
              <a:rPr lang="ru-RU" sz="1800" kern="0" baseline="-25000" dirty="0">
                <a:latin typeface="Times New Roman" panose="02020603050405020304" pitchFamily="18" charset="0"/>
                <a:ea typeface="Calibri" panose="020F0502020204030204" pitchFamily="34" charset="0"/>
                <a:cs typeface="Times New Roman" panose="02020603050405020304" pitchFamily="18" charset="0"/>
              </a:rPr>
              <a:t>1 </a:t>
            </a:r>
            <a:r>
              <a:rPr lang="ru-RU" sz="1800" kern="0" dirty="0">
                <a:latin typeface="Times New Roman" panose="02020603050405020304" pitchFamily="18" charset="0"/>
                <a:ea typeface="Calibri" panose="020F0502020204030204" pitchFamily="34" charset="0"/>
                <a:cs typeface="Times New Roman" panose="02020603050405020304" pitchFamily="18" charset="0"/>
              </a:rPr>
              <a:t>и </a:t>
            </a:r>
            <a:r>
              <a:rPr lang="en-US" sz="1800" i="1" kern="0" dirty="0">
                <a:latin typeface="Times New Roman" panose="02020603050405020304" pitchFamily="18" charset="0"/>
                <a:ea typeface="Calibri" panose="020F0502020204030204" pitchFamily="34" charset="0"/>
                <a:cs typeface="Times New Roman" panose="02020603050405020304" pitchFamily="18" charset="0"/>
              </a:rPr>
              <a:t>x</a:t>
            </a:r>
            <a:r>
              <a:rPr lang="ru-RU" sz="1800"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ru-RU" sz="1800" kern="0" dirty="0">
                <a:latin typeface="Times New Roman" panose="02020603050405020304" pitchFamily="18" charset="0"/>
                <a:ea typeface="Calibri" panose="020F0502020204030204" pitchFamily="34" charset="0"/>
                <a:cs typeface="Times New Roman" panose="02020603050405020304" pitchFamily="18" charset="0"/>
              </a:rPr>
              <a:t> – содержание компонентов в системе: </a:t>
            </a:r>
            <a:r>
              <a:rPr lang="en-US" sz="1800" i="1" kern="0" dirty="0">
                <a:latin typeface="Times New Roman" panose="02020603050405020304" pitchFamily="18" charset="0"/>
                <a:ea typeface="Calibri" panose="020F0502020204030204" pitchFamily="34" charset="0"/>
                <a:cs typeface="Times New Roman" panose="02020603050405020304" pitchFamily="18" charset="0"/>
              </a:rPr>
              <a:t>x</a:t>
            </a:r>
            <a:r>
              <a:rPr lang="ru-RU" sz="1800"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ru-RU" sz="1800" kern="0" dirty="0">
                <a:latin typeface="Times New Roman" panose="02020603050405020304" pitchFamily="18" charset="0"/>
                <a:ea typeface="Calibri" panose="020F0502020204030204" pitchFamily="34" charset="0"/>
                <a:cs typeface="Times New Roman" panose="02020603050405020304" pitchFamily="18" charset="0"/>
              </a:rPr>
              <a:t>+</a:t>
            </a:r>
            <a:r>
              <a:rPr lang="en-US" sz="1800" i="1" kern="0" dirty="0">
                <a:latin typeface="Times New Roman" panose="02020603050405020304" pitchFamily="18" charset="0"/>
                <a:ea typeface="Calibri" panose="020F0502020204030204" pitchFamily="34" charset="0"/>
                <a:cs typeface="Times New Roman" panose="02020603050405020304" pitchFamily="18" charset="0"/>
              </a:rPr>
              <a:t>x</a:t>
            </a:r>
            <a:r>
              <a:rPr lang="ru-RU" sz="1800"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ru-RU" sz="1800" kern="0" dirty="0">
                <a:latin typeface="Times New Roman" panose="02020603050405020304" pitchFamily="18" charset="0"/>
                <a:ea typeface="Calibri" panose="020F0502020204030204" pitchFamily="34" charset="0"/>
                <a:cs typeface="Times New Roman" panose="02020603050405020304" pitchFamily="18" charset="0"/>
              </a:rPr>
              <a:t>=1.</a:t>
            </a:r>
          </a:p>
          <a:p>
            <a:pPr algn="just" fontAlgn="auto">
              <a:lnSpc>
                <a:spcPct val="150000"/>
              </a:lnSpc>
              <a:spcAft>
                <a:spcPts val="1000"/>
              </a:spcAft>
            </a:pPr>
            <a:r>
              <a:rPr lang="ru-RU" sz="2000" b="1" kern="0" dirty="0">
                <a:latin typeface="Times New Roman" panose="02020603050405020304" pitchFamily="18" charset="0"/>
                <a:ea typeface="Calibri" panose="020F0502020204030204" pitchFamily="34" charset="0"/>
                <a:cs typeface="Times New Roman" panose="02020603050405020304" pitchFamily="18" charset="0"/>
              </a:rPr>
              <a:t>Δ</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R</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a:t>
            </a:r>
            <a:r>
              <a:rPr lang="en-US" sz="2000" b="1" kern="0" dirty="0" err="1">
                <a:latin typeface="Times New Roman" panose="02020603050405020304" pitchFamily="18" charset="0"/>
                <a:ea typeface="Calibri" panose="020F0502020204030204" pitchFamily="34" charset="0"/>
                <a:cs typeface="Times New Roman" panose="02020603050405020304" pitchFamily="18" charset="0"/>
              </a:rPr>
              <a:t>R</a:t>
            </a:r>
            <a:r>
              <a:rPr lang="en-US" sz="2000" b="1" kern="0" baseline="-25000" dirty="0" err="1">
                <a:latin typeface="Times New Roman" panose="02020603050405020304" pitchFamily="18" charset="0"/>
                <a:ea typeface="Calibri" panose="020F0502020204030204" pitchFamily="34" charset="0"/>
                <a:cs typeface="Times New Roman" panose="02020603050405020304" pitchFamily="18" charset="0"/>
              </a:rPr>
              <a:t>min</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 </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 Δ</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R</a:t>
            </a:r>
            <a:r>
              <a:rPr lang="ru-RU" sz="2000" b="1" kern="0" dirty="0">
                <a:latin typeface="Times New Roman" panose="02020603050405020304" pitchFamily="18" charset="0"/>
                <a:ea typeface="Calibri" panose="020F0502020204030204" pitchFamily="34" charset="0"/>
                <a:cs typeface="Times New Roman" panose="02020603050405020304" pitchFamily="18" charset="0"/>
              </a:rPr>
              <a:t>=</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R</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-R</a:t>
            </a:r>
            <a:r>
              <a:rPr lang="ru-RU" sz="2000" b="1" kern="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000" b="1" kern="0" dirty="0">
                <a:latin typeface="Times New Roman" panose="02020603050405020304" pitchFamily="18" charset="0"/>
                <a:ea typeface="Calibri" panose="020F0502020204030204" pitchFamily="34" charset="0"/>
                <a:cs typeface="Times New Roman" panose="02020603050405020304" pitchFamily="18" charset="0"/>
              </a:rPr>
              <a:t> – </a:t>
            </a:r>
            <a:r>
              <a:rPr lang="ru-RU" sz="1800" kern="0" dirty="0">
                <a:latin typeface="Times New Roman" panose="02020603050405020304" pitchFamily="18" charset="0"/>
                <a:ea typeface="Calibri" panose="020F0502020204030204" pitchFamily="34" charset="0"/>
                <a:cs typeface="Times New Roman" panose="02020603050405020304" pitchFamily="18" charset="0"/>
              </a:rPr>
              <a:t>разница межатомных расстояний компонентов (</a:t>
            </a:r>
            <a:r>
              <a:rPr lang="pt-BR" sz="1800" dirty="0">
                <a:latin typeface="Times New Roman" panose="02020603050405020304" pitchFamily="18" charset="0"/>
                <a:cs typeface="Times New Roman" panose="02020603050405020304" pitchFamily="18" charset="0"/>
              </a:rPr>
              <a:t>R</a:t>
            </a:r>
            <a:r>
              <a:rPr lang="pt-BR" sz="1800" baseline="-25000" dirty="0">
                <a:latin typeface="Times New Roman" panose="02020603050405020304" pitchFamily="18" charset="0"/>
                <a:cs typeface="Times New Roman" panose="02020603050405020304" pitchFamily="18" charset="0"/>
              </a:rPr>
              <a:t>2</a:t>
            </a:r>
            <a:r>
              <a:rPr lang="pt-BR" sz="1800" dirty="0">
                <a:latin typeface="Times New Roman" panose="02020603050405020304" pitchFamily="18" charset="0"/>
                <a:cs typeface="Times New Roman" panose="02020603050405020304" pitchFamily="18" charset="0"/>
              </a:rPr>
              <a:t>&gt;R</a:t>
            </a:r>
            <a:r>
              <a:rPr lang="pt-BR" sz="1800" baseline="-25000" dirty="0">
                <a:latin typeface="Times New Roman" panose="02020603050405020304" pitchFamily="18" charset="0"/>
                <a:cs typeface="Times New Roman" panose="02020603050405020304" pitchFamily="18" charset="0"/>
              </a:rPr>
              <a:t>1</a:t>
            </a:r>
            <a:r>
              <a:rPr lang="ru-RU" sz="1800" dirty="0">
                <a:latin typeface="Times New Roman" panose="02020603050405020304" pitchFamily="18" charset="0"/>
                <a:cs typeface="Times New Roman" panose="02020603050405020304" pitchFamily="18" charset="0"/>
              </a:rPr>
              <a:t>),</a:t>
            </a:r>
            <a:r>
              <a:rPr lang="pt-BR"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R</a:t>
            </a:r>
            <a:r>
              <a:rPr lang="en-US" sz="1800" baseline="-25000" dirty="0" err="1">
                <a:latin typeface="Times New Roman" panose="02020603050405020304" pitchFamily="18" charset="0"/>
                <a:cs typeface="Times New Roman" panose="02020603050405020304" pitchFamily="18" charset="0"/>
              </a:rPr>
              <a:t>min</a:t>
            </a:r>
            <a:r>
              <a:rPr lang="ru-RU" sz="1800" dirty="0">
                <a:latin typeface="Times New Roman" panose="02020603050405020304" pitchFamily="18" charset="0"/>
                <a:cs typeface="Times New Roman" panose="02020603050405020304" pitchFamily="18" charset="0"/>
              </a:rPr>
              <a:t>=</a:t>
            </a:r>
            <a:r>
              <a:rPr lang="pt-BR" sz="1800" dirty="0">
                <a:latin typeface="Times New Roman" panose="02020603050405020304" pitchFamily="18" charset="0"/>
                <a:cs typeface="Times New Roman" panose="02020603050405020304" pitchFamily="18" charset="0"/>
              </a:rPr>
              <a:t> R</a:t>
            </a:r>
            <a:r>
              <a:rPr lang="pt-BR" sz="1800" baseline="-25000" dirty="0">
                <a:latin typeface="Times New Roman" panose="02020603050405020304" pitchFamily="18" charset="0"/>
                <a:cs typeface="Times New Roman" panose="02020603050405020304" pitchFamily="18" charset="0"/>
              </a:rPr>
              <a:t>1</a:t>
            </a:r>
            <a:r>
              <a:rPr lang="ru-RU" sz="1800" dirty="0">
                <a:latin typeface="Times New Roman" panose="02020603050405020304" pitchFamily="18" charset="0"/>
                <a:cs typeface="Times New Roman" panose="02020603050405020304" pitchFamily="18" charset="0"/>
              </a:rPr>
              <a:t>+</a:t>
            </a:r>
            <a:r>
              <a:rPr lang="pt-BR" sz="1800" dirty="0">
                <a:latin typeface="Times New Roman" panose="02020603050405020304" pitchFamily="18" charset="0"/>
                <a:cs typeface="Times New Roman" panose="02020603050405020304" pitchFamily="18" charset="0"/>
              </a:rPr>
              <a:t> R</a:t>
            </a:r>
            <a:r>
              <a:rPr lang="ru-RU" sz="1800" baseline="-25000" dirty="0">
                <a:latin typeface="Times New Roman" panose="02020603050405020304" pitchFamily="18" charset="0"/>
                <a:cs typeface="Times New Roman" panose="02020603050405020304" pitchFamily="18" charset="0"/>
              </a:rPr>
              <a:t>общ</a:t>
            </a:r>
            <a:r>
              <a:rPr lang="ru-RU" sz="1800" kern="0" dirty="0">
                <a:latin typeface="Times New Roman" panose="02020603050405020304" pitchFamily="18" charset="0"/>
                <a:cs typeface="Times New Roman" panose="02020603050405020304" pitchFamily="18" charset="0"/>
              </a:rPr>
              <a:t>, где</a:t>
            </a:r>
            <a:r>
              <a:rPr lang="pt-BR" sz="1800" dirty="0">
                <a:latin typeface="Times New Roman" panose="02020603050405020304" pitchFamily="18" charset="0"/>
                <a:cs typeface="Times New Roman" panose="02020603050405020304" pitchFamily="18" charset="0"/>
              </a:rPr>
              <a:t> R</a:t>
            </a:r>
            <a:r>
              <a:rPr lang="ru-RU" sz="1800" baseline="-25000" dirty="0">
                <a:latin typeface="Times New Roman" panose="02020603050405020304" pitchFamily="18" charset="0"/>
                <a:cs typeface="Times New Roman" panose="02020603050405020304" pitchFamily="18" charset="0"/>
              </a:rPr>
              <a:t>общ</a:t>
            </a:r>
            <a:r>
              <a:rPr lang="ru-RU" sz="1800" kern="0" dirty="0">
                <a:latin typeface="Times New Roman" panose="02020603050405020304" pitchFamily="18" charset="0"/>
                <a:ea typeface="Calibri" panose="020F0502020204030204" pitchFamily="34" charset="0"/>
                <a:cs typeface="Times New Roman" panose="02020603050405020304" pitchFamily="18" charset="0"/>
              </a:rPr>
              <a:t> – радиус общей структурной единицы</a:t>
            </a:r>
            <a:endParaRPr lang="ru-RU" sz="1800" kern="0" dirty="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5" name="Нижний колонтитул 4">
            <a:extLst>
              <a:ext uri="{FF2B5EF4-FFF2-40B4-BE49-F238E27FC236}">
                <a16:creationId xmlns:a16="http://schemas.microsoft.com/office/drawing/2014/main" id="{D4650D99-A5A0-4EC1-BA27-E72400FDC5F9}"/>
              </a:ext>
            </a:extLst>
          </p:cNvPr>
          <p:cNvSpPr>
            <a:spLocks noGrp="1"/>
          </p:cNvSpPr>
          <p:nvPr>
            <p:ph type="ftr" sz="quarter" idx="10"/>
          </p:nvPr>
        </p:nvSpPr>
        <p:spPr/>
        <p:txBody>
          <a:bodyPr/>
          <a:lstStyle/>
          <a:p>
            <a:r>
              <a:rPr lang="ru-RU"/>
              <a:t>К.Г. Кожакин, ВКР «Программа определения границ растворимости твердых растворов в зависимости от температуры»</a:t>
            </a:r>
          </a:p>
        </p:txBody>
      </p:sp>
    </p:spTree>
    <p:extLst>
      <p:ext uri="{BB962C8B-B14F-4D97-AF65-F5344CB8AC3E}">
        <p14:creationId xmlns:p14="http://schemas.microsoft.com/office/powerpoint/2010/main" val="2347251686"/>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ВКР">
      <a:majorFont>
        <a:latin typeface="Arial"/>
        <a:ea typeface=""/>
        <a:cs typeface=""/>
      </a:majorFont>
      <a:minorFont>
        <a:latin typeface="Segoe UI"/>
        <a:ea typeface=""/>
        <a:cs typeface=""/>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1583</TotalTime>
  <Words>3386</Words>
  <Application>Microsoft Office PowerPoint</Application>
  <PresentationFormat>Экран (16:9)</PresentationFormat>
  <Paragraphs>264</Paragraphs>
  <Slides>23</Slides>
  <Notes>21</Notes>
  <HiddenSlides>0</HiddenSlides>
  <MMClips>1</MMClips>
  <ScaleCrop>false</ScaleCrop>
  <HeadingPairs>
    <vt:vector size="6" baseType="variant">
      <vt:variant>
        <vt:lpstr>Использованные шрифты</vt:lpstr>
      </vt:variant>
      <vt:variant>
        <vt:i4>9</vt:i4>
      </vt:variant>
      <vt:variant>
        <vt:lpstr>Тема</vt:lpstr>
      </vt:variant>
      <vt:variant>
        <vt:i4>1</vt:i4>
      </vt:variant>
      <vt:variant>
        <vt:lpstr>Заголовки слайдов</vt:lpstr>
      </vt:variant>
      <vt:variant>
        <vt:i4>23</vt:i4>
      </vt:variant>
    </vt:vector>
  </HeadingPairs>
  <TitlesOfParts>
    <vt:vector size="33" baseType="lpstr">
      <vt:lpstr>Arial</vt:lpstr>
      <vt:lpstr>Arial Narrow</vt:lpstr>
      <vt:lpstr>Calibri</vt:lpstr>
      <vt:lpstr>Consolas</vt:lpstr>
      <vt:lpstr>Helvetica Neue</vt:lpstr>
      <vt:lpstr>Myriad Pro Semibold</vt:lpstr>
      <vt:lpstr>Segoe UI</vt:lpstr>
      <vt:lpstr>Symbol</vt:lpstr>
      <vt:lpstr>Times New Roman</vt:lpstr>
      <vt:lpstr>White</vt:lpstr>
      <vt:lpstr>Презентация PowerPoint</vt:lpstr>
      <vt:lpstr>Термины и определения, сокращения и обозначения</vt:lpstr>
      <vt:lpstr>Мотивация</vt:lpstr>
      <vt:lpstr>Обоснование актуальности работы</vt:lpstr>
      <vt:lpstr>АНАЛИЗ СУЩЕСТВУЮЩИХ АНАЛОГОВ</vt:lpstr>
      <vt:lpstr>Цель ВКР</vt:lpstr>
      <vt:lpstr>Задачи ВКР</vt:lpstr>
      <vt:lpstr>Функциональные требования к программе</vt:lpstr>
      <vt:lpstr>Алгоритмы и методы решения задач</vt:lpstr>
      <vt:lpstr>Алгоритмы и методы решения задач</vt:lpstr>
      <vt:lpstr>Алгоритмы и методы решения задач</vt:lpstr>
      <vt:lpstr>Алгоритмы и методы решения задач</vt:lpstr>
      <vt:lpstr>Технологии и инструменты реализации</vt:lpstr>
      <vt:lpstr>Диаграмма классов</vt:lpstr>
      <vt:lpstr>Схема взаимодействия компонентов</vt:lpstr>
      <vt:lpstr>Демонстрация</vt:lpstr>
      <vt:lpstr>Апробация работы</vt:lpstr>
      <vt:lpstr>Основные результаты практики</vt:lpstr>
      <vt:lpstr>Основные результаты практики</vt:lpstr>
      <vt:lpstr>Основные результаты практики</vt:lpstr>
      <vt:lpstr>Пути дальнейшего развития</vt:lpstr>
      <vt:lpstr>Список использованных источников</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Преддипломная практика</dc:title>
  <dc:creator>Ахметсафина Р.З.</dc:creator>
  <cp:lastModifiedBy>Кирилл Кожакин</cp:lastModifiedBy>
  <cp:revision>103</cp:revision>
  <dcterms:modified xsi:type="dcterms:W3CDTF">2021-06-08T15:52:14Z</dcterms:modified>
</cp:coreProperties>
</file>